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36.xml" ContentType="application/vnd.openxmlformats-officedocument.presentationml.notesSlide+xml"/>
  <Override PartName="/ppt/charts/chart6.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8" r:id="rId3"/>
    <p:sldId id="274" r:id="rId4"/>
    <p:sldId id="275" r:id="rId5"/>
    <p:sldId id="263" r:id="rId6"/>
    <p:sldId id="262" r:id="rId7"/>
    <p:sldId id="266" r:id="rId8"/>
    <p:sldId id="267" r:id="rId9"/>
    <p:sldId id="259" r:id="rId10"/>
    <p:sldId id="265" r:id="rId11"/>
    <p:sldId id="268" r:id="rId12"/>
    <p:sldId id="276" r:id="rId13"/>
    <p:sldId id="277" r:id="rId14"/>
    <p:sldId id="278" r:id="rId15"/>
    <p:sldId id="279" r:id="rId16"/>
    <p:sldId id="280" r:id="rId17"/>
    <p:sldId id="291" r:id="rId18"/>
    <p:sldId id="282" r:id="rId19"/>
    <p:sldId id="283" r:id="rId20"/>
    <p:sldId id="284" r:id="rId21"/>
    <p:sldId id="288" r:id="rId22"/>
    <p:sldId id="294" r:id="rId23"/>
    <p:sldId id="309" r:id="rId24"/>
    <p:sldId id="310" r:id="rId25"/>
    <p:sldId id="311" r:id="rId26"/>
    <p:sldId id="312" r:id="rId27"/>
    <p:sldId id="298" r:id="rId28"/>
    <p:sldId id="314" r:id="rId29"/>
    <p:sldId id="313" r:id="rId30"/>
    <p:sldId id="315" r:id="rId31"/>
    <p:sldId id="316" r:id="rId32"/>
    <p:sldId id="317" r:id="rId33"/>
    <p:sldId id="318" r:id="rId34"/>
    <p:sldId id="300" r:id="rId35"/>
    <p:sldId id="307" r:id="rId36"/>
    <p:sldId id="308" r:id="rId37"/>
    <p:sldId id="301" r:id="rId38"/>
    <p:sldId id="260" r:id="rId39"/>
    <p:sldId id="26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1" autoAdjust="0"/>
    <p:restoredTop sz="75463" autoAdjust="0"/>
  </p:normalViewPr>
  <p:slideViewPr>
    <p:cSldViewPr showGuides="1">
      <p:cViewPr>
        <p:scale>
          <a:sx n="60" d="100"/>
          <a:sy n="60" d="100"/>
        </p:scale>
        <p:origin x="-1072" y="-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lrainie\Downloads\Social%20Networking%20by%20Age%20over%20Time.xls"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who do this</c:v>
                </c:pt>
              </c:strCache>
            </c:strRef>
          </c:tx>
          <c:spPr>
            <a:solidFill>
              <a:schemeClr val="accent1">
                <a:lumMod val="50000"/>
              </a:schemeClr>
            </a:solidFill>
          </c:spPr>
          <c:invertIfNegative val="0"/>
          <c:dLbls>
            <c:txPr>
              <a:bodyPr/>
              <a:lstStyle/>
              <a:p>
                <a:pPr>
                  <a:defRPr b="1">
                    <a:solidFill>
                      <a:schemeClr val="bg1"/>
                    </a:solidFill>
                  </a:defRPr>
                </a:pPr>
                <a:endParaRPr lang="en-US"/>
              </a:p>
            </c:txPr>
            <c:dLblPos val="inEnd"/>
            <c:showLegendKey val="0"/>
            <c:showVal val="1"/>
            <c:showCatName val="0"/>
            <c:showSerName val="0"/>
            <c:showPercent val="0"/>
            <c:showBubbleSize val="0"/>
            <c:showLeaderLines val="0"/>
          </c:dLbls>
          <c:cat>
            <c:strRef>
              <c:f>Sheet1!$A$2:$A$14</c:f>
              <c:strCache>
                <c:ptCount val="13"/>
                <c:pt idx="0">
                  <c:v>Borrow a music CD</c:v>
                </c:pt>
                <c:pt idx="1">
                  <c:v>Borrow audio book</c:v>
                </c:pt>
                <c:pt idx="2">
                  <c:v>Attend class, program, event-adults</c:v>
                </c:pt>
                <c:pt idx="3">
                  <c:v>Attend a meeting of a group</c:v>
                </c:pt>
                <c:pt idx="4">
                  <c:v>Read mags/newspapers</c:v>
                </c:pt>
                <c:pt idx="5">
                  <c:v>Borrow a DVD/videotape</c:v>
                </c:pt>
                <c:pt idx="6">
                  <c:v>Attend class, program, event for kids</c:v>
                </c:pt>
                <c:pt idx="7">
                  <c:v>Use a research database</c:v>
                </c:pt>
                <c:pt idx="8">
                  <c:v>Sit, read, study, listen to media</c:v>
                </c:pt>
                <c:pt idx="9">
                  <c:v>Get help from a librarian</c:v>
                </c:pt>
                <c:pt idx="10">
                  <c:v>Research topics of interest</c:v>
                </c:pt>
                <c:pt idx="11">
                  <c:v>Browse the shelves-books/media</c:v>
                </c:pt>
                <c:pt idx="12">
                  <c:v>Borrow print books</c:v>
                </c:pt>
              </c:strCache>
            </c:strRef>
          </c:cat>
          <c:val>
            <c:numRef>
              <c:f>Sheet1!$B$2:$B$14</c:f>
              <c:numCache>
                <c:formatCode>0%</c:formatCode>
                <c:ptCount val="13"/>
                <c:pt idx="0">
                  <c:v>0.16</c:v>
                </c:pt>
                <c:pt idx="1">
                  <c:v>0.17</c:v>
                </c:pt>
                <c:pt idx="2">
                  <c:v>0.21</c:v>
                </c:pt>
                <c:pt idx="3">
                  <c:v>0.23</c:v>
                </c:pt>
                <c:pt idx="4">
                  <c:v>0.31</c:v>
                </c:pt>
                <c:pt idx="5">
                  <c:v>0.4</c:v>
                </c:pt>
                <c:pt idx="6">
                  <c:v>0.41</c:v>
                </c:pt>
                <c:pt idx="7">
                  <c:v>0.46</c:v>
                </c:pt>
                <c:pt idx="8">
                  <c:v>0.49</c:v>
                </c:pt>
                <c:pt idx="9">
                  <c:v>0.5</c:v>
                </c:pt>
                <c:pt idx="10">
                  <c:v>0.54</c:v>
                </c:pt>
                <c:pt idx="11">
                  <c:v>0.73</c:v>
                </c:pt>
                <c:pt idx="12">
                  <c:v>0.73</c:v>
                </c:pt>
              </c:numCache>
            </c:numRef>
          </c:val>
        </c:ser>
        <c:dLbls>
          <c:showLegendKey val="0"/>
          <c:showVal val="0"/>
          <c:showCatName val="0"/>
          <c:showSerName val="0"/>
          <c:showPercent val="0"/>
          <c:showBubbleSize val="0"/>
        </c:dLbls>
        <c:gapWidth val="50"/>
        <c:axId val="2095361944"/>
        <c:axId val="2051820600"/>
      </c:barChart>
      <c:catAx>
        <c:axId val="2095361944"/>
        <c:scaling>
          <c:orientation val="minMax"/>
        </c:scaling>
        <c:delete val="0"/>
        <c:axPos val="l"/>
        <c:numFmt formatCode="0%" sourceLinked="1"/>
        <c:majorTickMark val="out"/>
        <c:minorTickMark val="none"/>
        <c:tickLblPos val="nextTo"/>
        <c:txPr>
          <a:bodyPr/>
          <a:lstStyle/>
          <a:p>
            <a:pPr>
              <a:defRPr sz="2000"/>
            </a:pPr>
            <a:endParaRPr lang="en-US"/>
          </a:p>
        </c:txPr>
        <c:crossAx val="2051820600"/>
        <c:crosses val="autoZero"/>
        <c:auto val="1"/>
        <c:lblAlgn val="ctr"/>
        <c:lblOffset val="100"/>
        <c:noMultiLvlLbl val="0"/>
      </c:catAx>
      <c:valAx>
        <c:axId val="2051820600"/>
        <c:scaling>
          <c:orientation val="minMax"/>
        </c:scaling>
        <c:delete val="0"/>
        <c:axPos val="b"/>
        <c:majorGridlines/>
        <c:numFmt formatCode="0%" sourceLinked="1"/>
        <c:majorTickMark val="out"/>
        <c:minorTickMark val="none"/>
        <c:tickLblPos val="nextTo"/>
        <c:txPr>
          <a:bodyPr/>
          <a:lstStyle/>
          <a:p>
            <a:pPr>
              <a:defRPr sz="1400"/>
            </a:pPr>
            <a:endParaRPr lang="en-US"/>
          </a:p>
        </c:txPr>
        <c:crossAx val="2095361944"/>
        <c:crosses val="autoZero"/>
        <c:crossBetween val="between"/>
      </c:valAx>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areaChart>
        <c:grouping val="stacked"/>
        <c:varyColors val="0"/>
        <c:ser>
          <c:idx val="0"/>
          <c:order val="0"/>
          <c:tx>
            <c:strRef>
              <c:f>Sheet2!$A$5</c:f>
              <c:strCache>
                <c:ptCount val="1"/>
                <c:pt idx="0">
                  <c:v>Dial-up</c:v>
                </c:pt>
              </c:strCache>
            </c:strRef>
          </c:tx>
          <c:cat>
            <c:strRef>
              <c:f>Sheet2!$B$4:$N$4</c:f>
              <c:strCache>
                <c:ptCount val="13"/>
                <c:pt idx="0">
                  <c:v>June 2000</c:v>
                </c:pt>
                <c:pt idx="1">
                  <c:v>April 2001</c:v>
                </c:pt>
                <c:pt idx="2">
                  <c:v>March 2002</c:v>
                </c:pt>
                <c:pt idx="3">
                  <c:v>March 2003</c:v>
                </c:pt>
                <c:pt idx="4">
                  <c:v>April 2004</c:v>
                </c:pt>
                <c:pt idx="5">
                  <c:v>March 2005</c:v>
                </c:pt>
                <c:pt idx="6">
                  <c:v>March 2006</c:v>
                </c:pt>
                <c:pt idx="7">
                  <c:v>March 2007</c:v>
                </c:pt>
                <c:pt idx="8">
                  <c:v>April 2008</c:v>
                </c:pt>
                <c:pt idx="9">
                  <c:v>April 2009</c:v>
                </c:pt>
                <c:pt idx="10">
                  <c:v>May 2010</c:v>
                </c:pt>
                <c:pt idx="11">
                  <c:v>Aug 2011</c:v>
                </c:pt>
                <c:pt idx="12">
                  <c:v>Dec 2012</c:v>
                </c:pt>
              </c:strCache>
            </c:strRef>
          </c:cat>
          <c:val>
            <c:numRef>
              <c:f>Sheet2!$B$5:$N$5</c:f>
              <c:numCache>
                <c:formatCode>0%</c:formatCode>
                <c:ptCount val="13"/>
                <c:pt idx="0">
                  <c:v>0.34</c:v>
                </c:pt>
                <c:pt idx="1">
                  <c:v>0.41</c:v>
                </c:pt>
                <c:pt idx="2">
                  <c:v>0.380000000000002</c:v>
                </c:pt>
                <c:pt idx="3">
                  <c:v>0.37</c:v>
                </c:pt>
                <c:pt idx="4">
                  <c:v>0.3</c:v>
                </c:pt>
                <c:pt idx="5">
                  <c:v>0.28</c:v>
                </c:pt>
                <c:pt idx="6">
                  <c:v>0.23</c:v>
                </c:pt>
                <c:pt idx="7">
                  <c:v>0.15</c:v>
                </c:pt>
                <c:pt idx="8">
                  <c:v>0.1</c:v>
                </c:pt>
                <c:pt idx="9">
                  <c:v>0.07</c:v>
                </c:pt>
                <c:pt idx="10">
                  <c:v>0.05</c:v>
                </c:pt>
                <c:pt idx="11">
                  <c:v>0.03</c:v>
                </c:pt>
                <c:pt idx="12">
                  <c:v>0.03</c:v>
                </c:pt>
              </c:numCache>
            </c:numRef>
          </c:val>
        </c:ser>
        <c:ser>
          <c:idx val="1"/>
          <c:order val="1"/>
          <c:tx>
            <c:strRef>
              <c:f>Sheet2!$A$6</c:f>
              <c:strCache>
                <c:ptCount val="1"/>
                <c:pt idx="0">
                  <c:v>Broadband</c:v>
                </c:pt>
              </c:strCache>
            </c:strRef>
          </c:tx>
          <c:cat>
            <c:strRef>
              <c:f>Sheet2!$B$4:$N$4</c:f>
              <c:strCache>
                <c:ptCount val="13"/>
                <c:pt idx="0">
                  <c:v>June 2000</c:v>
                </c:pt>
                <c:pt idx="1">
                  <c:v>April 2001</c:v>
                </c:pt>
                <c:pt idx="2">
                  <c:v>March 2002</c:v>
                </c:pt>
                <c:pt idx="3">
                  <c:v>March 2003</c:v>
                </c:pt>
                <c:pt idx="4">
                  <c:v>April 2004</c:v>
                </c:pt>
                <c:pt idx="5">
                  <c:v>March 2005</c:v>
                </c:pt>
                <c:pt idx="6">
                  <c:v>March 2006</c:v>
                </c:pt>
                <c:pt idx="7">
                  <c:v>March 2007</c:v>
                </c:pt>
                <c:pt idx="8">
                  <c:v>April 2008</c:v>
                </c:pt>
                <c:pt idx="9">
                  <c:v>April 2009</c:v>
                </c:pt>
                <c:pt idx="10">
                  <c:v>May 2010</c:v>
                </c:pt>
                <c:pt idx="11">
                  <c:v>Aug 2011</c:v>
                </c:pt>
                <c:pt idx="12">
                  <c:v>Dec 2012</c:v>
                </c:pt>
              </c:strCache>
            </c:strRef>
          </c:cat>
          <c:val>
            <c:numRef>
              <c:f>Sheet2!$B$6:$N$6</c:f>
              <c:numCache>
                <c:formatCode>0%</c:formatCode>
                <c:ptCount val="13"/>
                <c:pt idx="0">
                  <c:v>0.03</c:v>
                </c:pt>
                <c:pt idx="1">
                  <c:v>0.06</c:v>
                </c:pt>
                <c:pt idx="2">
                  <c:v>0.11</c:v>
                </c:pt>
                <c:pt idx="3">
                  <c:v>0.16</c:v>
                </c:pt>
                <c:pt idx="4">
                  <c:v>0.24</c:v>
                </c:pt>
                <c:pt idx="5">
                  <c:v>0.330000000000002</c:v>
                </c:pt>
                <c:pt idx="6">
                  <c:v>0.42</c:v>
                </c:pt>
                <c:pt idx="7">
                  <c:v>0.47</c:v>
                </c:pt>
                <c:pt idx="8">
                  <c:v>0.55</c:v>
                </c:pt>
                <c:pt idx="9">
                  <c:v>0.630000000000003</c:v>
                </c:pt>
                <c:pt idx="10">
                  <c:v>0.660000000000004</c:v>
                </c:pt>
                <c:pt idx="11">
                  <c:v>0.650000000000003</c:v>
                </c:pt>
                <c:pt idx="12">
                  <c:v>0.68</c:v>
                </c:pt>
              </c:numCache>
            </c:numRef>
          </c:val>
        </c:ser>
        <c:dLbls>
          <c:showLegendKey val="0"/>
          <c:showVal val="0"/>
          <c:showCatName val="0"/>
          <c:showSerName val="0"/>
          <c:showPercent val="0"/>
          <c:showBubbleSize val="0"/>
        </c:dLbls>
        <c:axId val="2095931464"/>
        <c:axId val="2095934472"/>
      </c:areaChart>
      <c:catAx>
        <c:axId val="2095931464"/>
        <c:scaling>
          <c:orientation val="minMax"/>
        </c:scaling>
        <c:delete val="0"/>
        <c:axPos val="b"/>
        <c:majorTickMark val="out"/>
        <c:minorTickMark val="none"/>
        <c:tickLblPos val="nextTo"/>
        <c:txPr>
          <a:bodyPr/>
          <a:lstStyle/>
          <a:p>
            <a:pPr>
              <a:defRPr sz="1400"/>
            </a:pPr>
            <a:endParaRPr lang="en-US"/>
          </a:p>
        </c:txPr>
        <c:crossAx val="2095934472"/>
        <c:crosses val="autoZero"/>
        <c:auto val="1"/>
        <c:lblAlgn val="ctr"/>
        <c:lblOffset val="100"/>
        <c:noMultiLvlLbl val="0"/>
      </c:catAx>
      <c:valAx>
        <c:axId val="2095934472"/>
        <c:scaling>
          <c:orientation val="minMax"/>
        </c:scaling>
        <c:delete val="0"/>
        <c:axPos val="l"/>
        <c:majorGridlines/>
        <c:numFmt formatCode="0%" sourceLinked="1"/>
        <c:majorTickMark val="out"/>
        <c:minorTickMark val="none"/>
        <c:tickLblPos val="nextTo"/>
        <c:txPr>
          <a:bodyPr/>
          <a:lstStyle/>
          <a:p>
            <a:pPr>
              <a:defRPr sz="1400"/>
            </a:pPr>
            <a:endParaRPr lang="en-US"/>
          </a:p>
        </c:txPr>
        <c:crossAx val="2095931464"/>
        <c:crosses val="autoZero"/>
        <c:crossBetween val="midCat"/>
      </c:valAx>
    </c:plotArea>
    <c:plotVisOnly val="1"/>
    <c:dispBlanksAs val="zero"/>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Sheet1!$B$2</c:f>
              <c:strCache>
                <c:ptCount val="1"/>
                <c:pt idx="0">
                  <c:v>18-29</c:v>
                </c:pt>
              </c:strCache>
            </c:strRef>
          </c:tx>
          <c:spPr>
            <a:ln w="63500"/>
          </c:spPr>
          <c:dLbls>
            <c:dLbl>
              <c:idx val="0"/>
              <c:layout>
                <c:manualLayout>
                  <c:x val="-0.05725"/>
                  <c:y val="-0.0652894429862933"/>
                </c:manualLayout>
              </c:layout>
              <c:dLblPos val="r"/>
              <c:showLegendKey val="0"/>
              <c:showVal val="1"/>
              <c:showCatName val="0"/>
              <c:showSerName val="0"/>
              <c:showPercent val="0"/>
              <c:showBubbleSize val="0"/>
            </c:dLbl>
            <c:dLbl>
              <c:idx val="5"/>
              <c:layout>
                <c:manualLayout>
                  <c:x val="-0.033736220472441"/>
                  <c:y val="-0.0560301837270341"/>
                </c:manualLayout>
              </c:layout>
              <c:dLblPos val="r"/>
              <c:showLegendKey val="0"/>
              <c:showVal val="1"/>
              <c:showCatName val="0"/>
              <c:showSerName val="0"/>
              <c:showPercent val="0"/>
              <c:showBubbleSize val="0"/>
            </c:dLbl>
            <c:dLbl>
              <c:idx val="6"/>
              <c:layout>
                <c:manualLayout>
                  <c:x val="-0.0476251093613296"/>
                  <c:y val="-0.0375116652085157"/>
                </c:manualLayout>
              </c:layout>
              <c:dLblPos val="r"/>
              <c:showLegendKey val="0"/>
              <c:showVal val="1"/>
              <c:showCatName val="0"/>
              <c:showSerName val="0"/>
              <c:showPercent val="0"/>
              <c:showBubbleSize val="0"/>
            </c:dLbl>
            <c:dLbl>
              <c:idx val="7"/>
              <c:layout>
                <c:manualLayout>
                  <c:x val="-0.0254028871391076"/>
                  <c:y val="-0.0282524059492563"/>
                </c:manualLayout>
              </c:layout>
              <c:dLblPos val="r"/>
              <c:showLegendKey val="0"/>
              <c:showVal val="1"/>
              <c:showCatName val="0"/>
              <c:showSerName val="0"/>
              <c:showPercent val="0"/>
              <c:showBubbleSize val="0"/>
            </c:dLbl>
            <c:txPr>
              <a:bodyPr/>
              <a:lstStyle/>
              <a:p>
                <a:pPr>
                  <a:defRPr sz="2400" b="1">
                    <a:solidFill>
                      <a:srgbClr val="0070C0"/>
                    </a:solidFill>
                  </a:defRPr>
                </a:pPr>
                <a:endParaRPr lang="en-US"/>
              </a:p>
            </c:txPr>
            <c:dLblPos val="t"/>
            <c:showLegendKey val="0"/>
            <c:showVal val="1"/>
            <c:showCatName val="0"/>
            <c:showSerName val="0"/>
            <c:showPercent val="0"/>
            <c:showBubbleSize val="0"/>
            <c:showLeaderLines val="0"/>
          </c:dLbls>
          <c:cat>
            <c:numRef>
              <c:f>Sheet1!$A$3:$A$9</c:f>
              <c:numCache>
                <c:formatCode>yyyy</c:formatCode>
                <c:ptCount val="7"/>
                <c:pt idx="0">
                  <c:v>38384.0</c:v>
                </c:pt>
                <c:pt idx="1">
                  <c:v>38930.0</c:v>
                </c:pt>
                <c:pt idx="2">
                  <c:v>39569.0</c:v>
                </c:pt>
                <c:pt idx="3">
                  <c:v>39904.0</c:v>
                </c:pt>
                <c:pt idx="4">
                  <c:v>40299.0</c:v>
                </c:pt>
                <c:pt idx="5" formatCode="mmm\-yy">
                  <c:v>40756.0</c:v>
                </c:pt>
                <c:pt idx="6" formatCode="mmm\-yy">
                  <c:v>41122.0</c:v>
                </c:pt>
              </c:numCache>
            </c:numRef>
          </c:cat>
          <c:val>
            <c:numRef>
              <c:f>Sheet1!$B$3:$B$9</c:f>
              <c:numCache>
                <c:formatCode>0%</c:formatCode>
                <c:ptCount val="7"/>
                <c:pt idx="0">
                  <c:v>0.09</c:v>
                </c:pt>
                <c:pt idx="1">
                  <c:v>0.49</c:v>
                </c:pt>
                <c:pt idx="2">
                  <c:v>0.670000000000005</c:v>
                </c:pt>
                <c:pt idx="3">
                  <c:v>0.760000000000004</c:v>
                </c:pt>
                <c:pt idx="4">
                  <c:v>0.860000000000001</c:v>
                </c:pt>
                <c:pt idx="5">
                  <c:v>0.870000000000004</c:v>
                </c:pt>
                <c:pt idx="6">
                  <c:v>0.92</c:v>
                </c:pt>
              </c:numCache>
            </c:numRef>
          </c:val>
          <c:smooth val="0"/>
        </c:ser>
        <c:ser>
          <c:idx val="1"/>
          <c:order val="1"/>
          <c:tx>
            <c:strRef>
              <c:f>Sheet1!$C$2</c:f>
              <c:strCache>
                <c:ptCount val="1"/>
                <c:pt idx="0">
                  <c:v>30-49</c:v>
                </c:pt>
              </c:strCache>
            </c:strRef>
          </c:tx>
          <c:spPr>
            <a:ln w="63500"/>
          </c:spPr>
          <c:dLbls>
            <c:dLbl>
              <c:idx val="0"/>
              <c:layout>
                <c:manualLayout>
                  <c:x val="-0.0683611111111112"/>
                  <c:y val="-0.00973388743073782"/>
                </c:manualLayout>
              </c:layout>
              <c:dLblPos val="r"/>
              <c:showLegendKey val="0"/>
              <c:showVal val="1"/>
              <c:showCatName val="0"/>
              <c:showSerName val="0"/>
              <c:showPercent val="0"/>
              <c:showBubbleSize val="0"/>
            </c:dLbl>
            <c:dLbl>
              <c:idx val="2"/>
              <c:layout>
                <c:manualLayout>
                  <c:x val="-0.0615139982502191"/>
                  <c:y val="-0.042141294838146"/>
                </c:manualLayout>
              </c:layout>
              <c:dLblPos val="r"/>
              <c:showLegendKey val="0"/>
              <c:showVal val="1"/>
              <c:showCatName val="0"/>
              <c:showSerName val="0"/>
              <c:showPercent val="0"/>
              <c:showBubbleSize val="0"/>
            </c:dLbl>
            <c:dLbl>
              <c:idx val="4"/>
              <c:layout>
                <c:manualLayout>
                  <c:x val="-0.0754028871391083"/>
                  <c:y val="-0.0282524059492564"/>
                </c:manualLayout>
              </c:layout>
              <c:dLblPos val="r"/>
              <c:showLegendKey val="0"/>
              <c:showVal val="1"/>
              <c:showCatName val="0"/>
              <c:showSerName val="0"/>
              <c:showPercent val="0"/>
              <c:showBubbleSize val="0"/>
            </c:dLbl>
            <c:dLbl>
              <c:idx val="5"/>
              <c:layout>
                <c:manualLayout>
                  <c:x val="-0.0892917760279965"/>
                  <c:y val="-0.0189931466899971"/>
                </c:manualLayout>
              </c:layout>
              <c:dLblPos val="r"/>
              <c:showLegendKey val="0"/>
              <c:showVal val="1"/>
              <c:showCatName val="0"/>
              <c:showSerName val="0"/>
              <c:showPercent val="0"/>
              <c:showBubbleSize val="0"/>
            </c:dLbl>
            <c:dLbl>
              <c:idx val="6"/>
              <c:layout>
                <c:manualLayout>
                  <c:x val="-0.00873622047244095"/>
                  <c:y val="0.0365624088655585"/>
                </c:manualLayout>
              </c:layout>
              <c:dLblPos val="r"/>
              <c:showLegendKey val="0"/>
              <c:showVal val="1"/>
              <c:showCatName val="0"/>
              <c:showSerName val="0"/>
              <c:showPercent val="0"/>
              <c:showBubbleSize val="0"/>
            </c:dLbl>
            <c:dLbl>
              <c:idx val="7"/>
              <c:layout>
                <c:manualLayout>
                  <c:x val="-0.0142917760279965"/>
                  <c:y val="-0.0282524059492563"/>
                </c:manualLayout>
              </c:layout>
              <c:dLblPos val="r"/>
              <c:showLegendKey val="0"/>
              <c:showVal val="1"/>
              <c:showCatName val="0"/>
              <c:showSerName val="0"/>
              <c:showPercent val="0"/>
              <c:showBubbleSize val="0"/>
            </c:dLbl>
            <c:spPr>
              <a:noFill/>
            </c:spPr>
            <c:txPr>
              <a:bodyPr/>
              <a:lstStyle/>
              <a:p>
                <a:pPr>
                  <a:defRPr sz="2400" b="1">
                    <a:solidFill>
                      <a:schemeClr val="accent2"/>
                    </a:solidFill>
                  </a:defRPr>
                </a:pPr>
                <a:endParaRPr lang="en-US"/>
              </a:p>
            </c:txPr>
            <c:dLblPos val="t"/>
            <c:showLegendKey val="0"/>
            <c:showVal val="1"/>
            <c:showCatName val="0"/>
            <c:showSerName val="0"/>
            <c:showPercent val="0"/>
            <c:showBubbleSize val="0"/>
            <c:showLeaderLines val="0"/>
          </c:dLbls>
          <c:cat>
            <c:numRef>
              <c:f>Sheet1!$A$3:$A$9</c:f>
              <c:numCache>
                <c:formatCode>yyyy</c:formatCode>
                <c:ptCount val="7"/>
                <c:pt idx="0">
                  <c:v>38384.0</c:v>
                </c:pt>
                <c:pt idx="1">
                  <c:v>38930.0</c:v>
                </c:pt>
                <c:pt idx="2">
                  <c:v>39569.0</c:v>
                </c:pt>
                <c:pt idx="3">
                  <c:v>39904.0</c:v>
                </c:pt>
                <c:pt idx="4">
                  <c:v>40299.0</c:v>
                </c:pt>
                <c:pt idx="5" formatCode="mmm\-yy">
                  <c:v>40756.0</c:v>
                </c:pt>
                <c:pt idx="6" formatCode="mmm\-yy">
                  <c:v>41122.0</c:v>
                </c:pt>
              </c:numCache>
            </c:numRef>
          </c:cat>
          <c:val>
            <c:numRef>
              <c:f>Sheet1!$C$3:$C$9</c:f>
              <c:numCache>
                <c:formatCode>0%</c:formatCode>
                <c:ptCount val="7"/>
                <c:pt idx="0">
                  <c:v>0.07</c:v>
                </c:pt>
                <c:pt idx="1">
                  <c:v>0.0800000000000001</c:v>
                </c:pt>
                <c:pt idx="2">
                  <c:v>0.25</c:v>
                </c:pt>
                <c:pt idx="3">
                  <c:v>0.48</c:v>
                </c:pt>
                <c:pt idx="4">
                  <c:v>0.610000000000001</c:v>
                </c:pt>
                <c:pt idx="5">
                  <c:v>0.680000000000001</c:v>
                </c:pt>
                <c:pt idx="6">
                  <c:v>0.730000000000001</c:v>
                </c:pt>
              </c:numCache>
            </c:numRef>
          </c:val>
          <c:smooth val="0"/>
        </c:ser>
        <c:ser>
          <c:idx val="2"/>
          <c:order val="2"/>
          <c:tx>
            <c:strRef>
              <c:f>Sheet1!$D$2</c:f>
              <c:strCache>
                <c:ptCount val="1"/>
                <c:pt idx="0">
                  <c:v>50-64</c:v>
                </c:pt>
              </c:strCache>
            </c:strRef>
          </c:tx>
          <c:spPr>
            <a:ln w="63500">
              <a:solidFill>
                <a:schemeClr val="accent6">
                  <a:lumMod val="75000"/>
                </a:schemeClr>
              </a:solidFill>
            </a:ln>
          </c:spPr>
          <c:dLbls>
            <c:dLbl>
              <c:idx val="0"/>
              <c:layout>
                <c:manualLayout>
                  <c:x val="-0.0277777777777783"/>
                  <c:y val="0.0277777777777783"/>
                </c:manualLayout>
              </c:layout>
              <c:dLblPos val="r"/>
              <c:showLegendKey val="0"/>
              <c:showVal val="1"/>
              <c:showCatName val="0"/>
              <c:showSerName val="0"/>
              <c:showPercent val="0"/>
              <c:showBubbleSize val="0"/>
            </c:dLbl>
            <c:dLbl>
              <c:idx val="1"/>
              <c:layout>
                <c:manualLayout>
                  <c:x val="-0.00555555555555555"/>
                  <c:y val="-0.0370370370370371"/>
                </c:manualLayout>
              </c:layout>
              <c:dLblPos val="r"/>
              <c:showLegendKey val="0"/>
              <c:showVal val="1"/>
              <c:showCatName val="0"/>
              <c:showSerName val="0"/>
              <c:showPercent val="0"/>
              <c:showBubbleSize val="0"/>
            </c:dLbl>
            <c:dLbl>
              <c:idx val="2"/>
              <c:layout>
                <c:manualLayout>
                  <c:x val="-0.05"/>
                  <c:y val="-0.0277777777777783"/>
                </c:manualLayout>
              </c:layout>
              <c:dLblPos val="r"/>
              <c:showLegendKey val="0"/>
              <c:showVal val="1"/>
              <c:showCatName val="0"/>
              <c:showSerName val="0"/>
              <c:showPercent val="0"/>
              <c:showBubbleSize val="0"/>
            </c:dLbl>
            <c:dLbl>
              <c:idx val="3"/>
              <c:layout>
                <c:manualLayout>
                  <c:x val="-0.0638888888888889"/>
                  <c:y val="-0.013888888888889"/>
                </c:manualLayout>
              </c:layout>
              <c:dLblPos val="r"/>
              <c:showLegendKey val="0"/>
              <c:showVal val="1"/>
              <c:showCatName val="0"/>
              <c:showSerName val="0"/>
              <c:showPercent val="0"/>
              <c:showBubbleSize val="0"/>
            </c:dLbl>
            <c:dLbl>
              <c:idx val="4"/>
              <c:layout>
                <c:manualLayout>
                  <c:x val="-0.00833333333333335"/>
                  <c:y val="0.0277777777777783"/>
                </c:manualLayout>
              </c:layout>
              <c:dLblPos val="r"/>
              <c:showLegendKey val="0"/>
              <c:showVal val="1"/>
              <c:showCatName val="0"/>
              <c:showSerName val="0"/>
              <c:showPercent val="0"/>
              <c:showBubbleSize val="0"/>
            </c:dLbl>
            <c:dLbl>
              <c:idx val="5"/>
              <c:layout>
                <c:manualLayout>
                  <c:x val="-0.0416666666666667"/>
                  <c:y val="-0.0277777777777783"/>
                </c:manualLayout>
              </c:layout>
              <c:dLblPos val="r"/>
              <c:showLegendKey val="0"/>
              <c:showVal val="1"/>
              <c:showCatName val="0"/>
              <c:showSerName val="0"/>
              <c:showPercent val="0"/>
              <c:showBubbleSize val="0"/>
            </c:dLbl>
            <c:dLbl>
              <c:idx val="6"/>
              <c:layout>
                <c:manualLayout>
                  <c:x val="-0.0236113298337708"/>
                  <c:y val="0.0486111111111111"/>
                </c:manualLayout>
              </c:layout>
              <c:dLblPos val="r"/>
              <c:showLegendKey val="0"/>
              <c:showVal val="1"/>
              <c:showCatName val="0"/>
              <c:showSerName val="0"/>
              <c:showPercent val="0"/>
              <c:showBubbleSize val="0"/>
            </c:dLbl>
            <c:txPr>
              <a:bodyPr/>
              <a:lstStyle/>
              <a:p>
                <a:pPr>
                  <a:defRPr sz="2400" b="1">
                    <a:solidFill>
                      <a:schemeClr val="accent6"/>
                    </a:solidFill>
                  </a:defRPr>
                </a:pPr>
                <a:endParaRPr lang="en-US"/>
              </a:p>
            </c:txPr>
            <c:showLegendKey val="0"/>
            <c:showVal val="1"/>
            <c:showCatName val="0"/>
            <c:showSerName val="0"/>
            <c:showPercent val="0"/>
            <c:showBubbleSize val="0"/>
            <c:showLeaderLines val="0"/>
          </c:dLbls>
          <c:cat>
            <c:numRef>
              <c:f>Sheet1!$A$3:$A$9</c:f>
              <c:numCache>
                <c:formatCode>yyyy</c:formatCode>
                <c:ptCount val="7"/>
                <c:pt idx="0">
                  <c:v>38384.0</c:v>
                </c:pt>
                <c:pt idx="1">
                  <c:v>38930.0</c:v>
                </c:pt>
                <c:pt idx="2">
                  <c:v>39569.0</c:v>
                </c:pt>
                <c:pt idx="3">
                  <c:v>39904.0</c:v>
                </c:pt>
                <c:pt idx="4">
                  <c:v>40299.0</c:v>
                </c:pt>
                <c:pt idx="5" formatCode="mmm\-yy">
                  <c:v>40756.0</c:v>
                </c:pt>
                <c:pt idx="6" formatCode="mmm\-yy">
                  <c:v>41122.0</c:v>
                </c:pt>
              </c:numCache>
            </c:numRef>
          </c:cat>
          <c:val>
            <c:numRef>
              <c:f>Sheet1!$D$3:$D$9</c:f>
              <c:numCache>
                <c:formatCode>0%</c:formatCode>
                <c:ptCount val="7"/>
                <c:pt idx="0">
                  <c:v>0.0600000000000001</c:v>
                </c:pt>
                <c:pt idx="1">
                  <c:v>0.04</c:v>
                </c:pt>
                <c:pt idx="2">
                  <c:v>0.11</c:v>
                </c:pt>
                <c:pt idx="3">
                  <c:v>0.25</c:v>
                </c:pt>
                <c:pt idx="4">
                  <c:v>0.47</c:v>
                </c:pt>
                <c:pt idx="5">
                  <c:v>0.49</c:v>
                </c:pt>
                <c:pt idx="6">
                  <c:v>0.57</c:v>
                </c:pt>
              </c:numCache>
            </c:numRef>
          </c:val>
          <c:smooth val="0"/>
        </c:ser>
        <c:ser>
          <c:idx val="3"/>
          <c:order val="3"/>
          <c:tx>
            <c:strRef>
              <c:f>Sheet1!$E$2</c:f>
              <c:strCache>
                <c:ptCount val="1"/>
                <c:pt idx="0">
                  <c:v>65+</c:v>
                </c:pt>
              </c:strCache>
            </c:strRef>
          </c:tx>
          <c:spPr>
            <a:ln w="63500"/>
          </c:spPr>
          <c:dLbls>
            <c:dLbl>
              <c:idx val="1"/>
              <c:layout>
                <c:manualLayout>
                  <c:x val="-0.00169444444444446"/>
                  <c:y val="0.0143635170603676"/>
                </c:manualLayout>
              </c:layout>
              <c:dLblPos val="r"/>
              <c:showLegendKey val="0"/>
              <c:showVal val="1"/>
              <c:showCatName val="0"/>
              <c:showSerName val="0"/>
              <c:showPercent val="0"/>
              <c:showBubbleSize val="0"/>
            </c:dLbl>
            <c:dLbl>
              <c:idx val="2"/>
              <c:layout>
                <c:manualLayout>
                  <c:x val="-0.0433611111111111"/>
                  <c:y val="0.0282524059492563"/>
                </c:manualLayout>
              </c:layout>
              <c:dLblPos val="r"/>
              <c:showLegendKey val="0"/>
              <c:showVal val="1"/>
              <c:showCatName val="0"/>
              <c:showSerName val="0"/>
              <c:showPercent val="0"/>
              <c:showBubbleSize val="0"/>
            </c:dLbl>
            <c:dLbl>
              <c:idx val="3"/>
              <c:layout>
                <c:manualLayout>
                  <c:x val="-0.0448473315835521"/>
                  <c:y val="0.0421412948381459"/>
                </c:manualLayout>
              </c:layout>
              <c:dLblPos val="r"/>
              <c:showLegendKey val="0"/>
              <c:showVal val="1"/>
              <c:showCatName val="0"/>
              <c:showSerName val="0"/>
              <c:showPercent val="0"/>
              <c:showBubbleSize val="0"/>
            </c:dLbl>
            <c:dLbl>
              <c:idx val="4"/>
              <c:layout>
                <c:manualLayout>
                  <c:x val="-0.0392917760279966"/>
                  <c:y val="0.0375116652085158"/>
                </c:manualLayout>
              </c:layout>
              <c:dLblPos val="r"/>
              <c:showLegendKey val="0"/>
              <c:showVal val="1"/>
              <c:showCatName val="0"/>
              <c:showSerName val="0"/>
              <c:showPercent val="0"/>
              <c:showBubbleSize val="0"/>
            </c:dLbl>
            <c:dLbl>
              <c:idx val="5"/>
              <c:layout>
                <c:manualLayout>
                  <c:x val="-0.050402887139108"/>
                  <c:y val="-0.0365624088655585"/>
                </c:manualLayout>
              </c:layout>
              <c:dLblPos val="r"/>
              <c:showLegendKey val="0"/>
              <c:showVal val="1"/>
              <c:showCatName val="0"/>
              <c:showSerName val="0"/>
              <c:showPercent val="0"/>
              <c:showBubbleSize val="0"/>
            </c:dLbl>
            <c:dLbl>
              <c:idx val="6"/>
              <c:layout>
                <c:manualLayout>
                  <c:x val="-0.033736220472441"/>
                  <c:y val="0.0722338874307379"/>
                </c:manualLayout>
              </c:layout>
              <c:dLblPos val="r"/>
              <c:showLegendKey val="0"/>
              <c:showVal val="1"/>
              <c:showCatName val="0"/>
              <c:showSerName val="0"/>
              <c:showPercent val="0"/>
              <c:showBubbleSize val="0"/>
            </c:dLbl>
            <c:txPr>
              <a:bodyPr/>
              <a:lstStyle/>
              <a:p>
                <a:pPr>
                  <a:defRPr sz="2400" b="1">
                    <a:solidFill>
                      <a:schemeClr val="accent4"/>
                    </a:solidFill>
                  </a:defRPr>
                </a:pPr>
                <a:endParaRPr lang="en-US"/>
              </a:p>
            </c:txPr>
            <c:dLblPos val="b"/>
            <c:showLegendKey val="0"/>
            <c:showVal val="1"/>
            <c:showCatName val="0"/>
            <c:showSerName val="0"/>
            <c:showPercent val="0"/>
            <c:showBubbleSize val="0"/>
            <c:showLeaderLines val="0"/>
          </c:dLbls>
          <c:cat>
            <c:numRef>
              <c:f>Sheet1!$A$3:$A$9</c:f>
              <c:numCache>
                <c:formatCode>yyyy</c:formatCode>
                <c:ptCount val="7"/>
                <c:pt idx="0">
                  <c:v>38384.0</c:v>
                </c:pt>
                <c:pt idx="1">
                  <c:v>38930.0</c:v>
                </c:pt>
                <c:pt idx="2">
                  <c:v>39569.0</c:v>
                </c:pt>
                <c:pt idx="3">
                  <c:v>39904.0</c:v>
                </c:pt>
                <c:pt idx="4">
                  <c:v>40299.0</c:v>
                </c:pt>
                <c:pt idx="5" formatCode="mmm\-yy">
                  <c:v>40756.0</c:v>
                </c:pt>
                <c:pt idx="6" formatCode="mmm\-yy">
                  <c:v>41122.0</c:v>
                </c:pt>
              </c:numCache>
            </c:numRef>
          </c:cat>
          <c:val>
            <c:numRef>
              <c:f>Sheet1!$E$3:$E$9</c:f>
              <c:numCache>
                <c:formatCode>0%</c:formatCode>
                <c:ptCount val="7"/>
                <c:pt idx="1">
                  <c:v>0.01</c:v>
                </c:pt>
                <c:pt idx="2">
                  <c:v>0.07</c:v>
                </c:pt>
                <c:pt idx="3">
                  <c:v>0.13</c:v>
                </c:pt>
                <c:pt idx="4">
                  <c:v>0.26</c:v>
                </c:pt>
                <c:pt idx="5">
                  <c:v>0.29</c:v>
                </c:pt>
                <c:pt idx="6">
                  <c:v>0.380000000000002</c:v>
                </c:pt>
              </c:numCache>
            </c:numRef>
          </c:val>
          <c:smooth val="0"/>
        </c:ser>
        <c:dLbls>
          <c:showLegendKey val="0"/>
          <c:showVal val="0"/>
          <c:showCatName val="0"/>
          <c:showSerName val="0"/>
          <c:showPercent val="0"/>
          <c:showBubbleSize val="0"/>
        </c:dLbls>
        <c:marker val="1"/>
        <c:smooth val="0"/>
        <c:axId val="2131262152"/>
        <c:axId val="2131265384"/>
      </c:lineChart>
      <c:dateAx>
        <c:axId val="2131262152"/>
        <c:scaling>
          <c:orientation val="minMax"/>
        </c:scaling>
        <c:delete val="0"/>
        <c:axPos val="b"/>
        <c:numFmt formatCode="yyyy" sourceLinked="0"/>
        <c:majorTickMark val="out"/>
        <c:minorTickMark val="none"/>
        <c:tickLblPos val="nextTo"/>
        <c:txPr>
          <a:bodyPr/>
          <a:lstStyle/>
          <a:p>
            <a:pPr>
              <a:defRPr sz="1400"/>
            </a:pPr>
            <a:endParaRPr lang="en-US"/>
          </a:p>
        </c:txPr>
        <c:crossAx val="2131265384"/>
        <c:crosses val="autoZero"/>
        <c:auto val="1"/>
        <c:lblOffset val="100"/>
        <c:baseTimeUnit val="years"/>
      </c:dateAx>
      <c:valAx>
        <c:axId val="2131265384"/>
        <c:scaling>
          <c:orientation val="minMax"/>
        </c:scaling>
        <c:delete val="0"/>
        <c:axPos val="l"/>
        <c:majorGridlines/>
        <c:numFmt formatCode="0%" sourceLinked="1"/>
        <c:majorTickMark val="out"/>
        <c:minorTickMark val="none"/>
        <c:tickLblPos val="nextTo"/>
        <c:txPr>
          <a:bodyPr/>
          <a:lstStyle/>
          <a:p>
            <a:pPr>
              <a:defRPr sz="1400"/>
            </a:pPr>
            <a:endParaRPr lang="en-US"/>
          </a:p>
        </c:txPr>
        <c:crossAx val="2131262152"/>
        <c:crosses val="autoZero"/>
        <c:crossBetween val="between"/>
        <c:majorUnit val="0.2"/>
      </c:valAx>
    </c:plotArea>
    <c:legend>
      <c:legendPos val="t"/>
      <c:legendEntry>
        <c:idx val="0"/>
        <c:txPr>
          <a:bodyPr/>
          <a:lstStyle/>
          <a:p>
            <a:pPr>
              <a:defRPr sz="2000">
                <a:solidFill>
                  <a:schemeClr val="accent1"/>
                </a:solidFill>
              </a:defRPr>
            </a:pPr>
            <a:endParaRPr lang="en-US"/>
          </a:p>
        </c:txPr>
      </c:legendEntry>
      <c:legendEntry>
        <c:idx val="1"/>
        <c:txPr>
          <a:bodyPr/>
          <a:lstStyle/>
          <a:p>
            <a:pPr>
              <a:defRPr sz="2000">
                <a:solidFill>
                  <a:schemeClr val="accent2"/>
                </a:solidFill>
              </a:defRPr>
            </a:pPr>
            <a:endParaRPr lang="en-US"/>
          </a:p>
        </c:txPr>
      </c:legendEntry>
      <c:legendEntry>
        <c:idx val="2"/>
        <c:txPr>
          <a:bodyPr/>
          <a:lstStyle/>
          <a:p>
            <a:pPr>
              <a:defRPr sz="2000">
                <a:solidFill>
                  <a:schemeClr val="accent3"/>
                </a:solidFill>
              </a:defRPr>
            </a:pPr>
            <a:endParaRPr lang="en-US"/>
          </a:p>
        </c:txPr>
      </c:legendEntry>
      <c:legendEntry>
        <c:idx val="3"/>
        <c:txPr>
          <a:bodyPr/>
          <a:lstStyle/>
          <a:p>
            <a:pPr>
              <a:defRPr sz="2000">
                <a:solidFill>
                  <a:schemeClr val="accent4"/>
                </a:solidFill>
              </a:defRPr>
            </a:pPr>
            <a:endParaRPr lang="en-US"/>
          </a:p>
        </c:txPr>
      </c:legendEntry>
      <c:overlay val="0"/>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tx>
            <c:strRef>
              <c:f>'likely to use by race'!$B$1</c:f>
              <c:strCache>
                <c:ptCount val="1"/>
                <c:pt idx="0">
                  <c:v>Whites</c:v>
                </c:pt>
              </c:strCache>
            </c:strRef>
          </c:tx>
          <c:spPr>
            <a:solidFill>
              <a:schemeClr val="accent1">
                <a:lumMod val="50000"/>
              </a:schemeClr>
            </a:solidFill>
          </c:spPr>
          <c:invertIfNegative val="0"/>
          <c:dLbls>
            <c:txPr>
              <a:bodyPr/>
              <a:lstStyle/>
              <a:p>
                <a:pPr>
                  <a:defRPr sz="2000"/>
                </a:pPr>
                <a:endParaRPr lang="en-US"/>
              </a:p>
            </c:txPr>
            <c:showLegendKey val="0"/>
            <c:showVal val="1"/>
            <c:showCatName val="0"/>
            <c:showSerName val="0"/>
            <c:showPercent val="0"/>
            <c:showBubbleSize val="0"/>
            <c:showLeaderLines val="0"/>
          </c:dLbls>
          <c:cat>
            <c:strRef>
              <c:f>'likely to use by race'!$A$2:$A$6</c:f>
              <c:strCache>
                <c:ptCount val="5"/>
                <c:pt idx="0">
                  <c:v>App for library services</c:v>
                </c:pt>
                <c:pt idx="1">
                  <c:v>Online research w/ librarian</c:v>
                </c:pt>
                <c:pt idx="2">
                  <c:v>Tech petting zoo</c:v>
                </c:pt>
                <c:pt idx="3">
                  <c:v>Classes on downloading e-books</c:v>
                </c:pt>
                <c:pt idx="4">
                  <c:v>Library “Redboxes” around town</c:v>
                </c:pt>
              </c:strCache>
            </c:strRef>
          </c:cat>
          <c:val>
            <c:numRef>
              <c:f>'likely to use by race'!$B$2:$B$6</c:f>
              <c:numCache>
                <c:formatCode>0%</c:formatCode>
                <c:ptCount val="5"/>
                <c:pt idx="0">
                  <c:v>0.29</c:v>
                </c:pt>
                <c:pt idx="1">
                  <c:v>0.28</c:v>
                </c:pt>
                <c:pt idx="2">
                  <c:v>0.28</c:v>
                </c:pt>
                <c:pt idx="3">
                  <c:v>0.19</c:v>
                </c:pt>
                <c:pt idx="4">
                  <c:v>0.29</c:v>
                </c:pt>
              </c:numCache>
            </c:numRef>
          </c:val>
        </c:ser>
        <c:ser>
          <c:idx val="1"/>
          <c:order val="1"/>
          <c:tx>
            <c:strRef>
              <c:f>'likely to use by race'!$C$1</c:f>
              <c:strCache>
                <c:ptCount val="1"/>
                <c:pt idx="0">
                  <c:v>Blacks</c:v>
                </c:pt>
              </c:strCache>
            </c:strRef>
          </c:tx>
          <c:spPr>
            <a:solidFill>
              <a:schemeClr val="tx2">
                <a:lumMod val="60000"/>
                <a:lumOff val="40000"/>
              </a:schemeClr>
            </a:solidFill>
          </c:spPr>
          <c:invertIfNegative val="0"/>
          <c:dLbls>
            <c:txPr>
              <a:bodyPr/>
              <a:lstStyle/>
              <a:p>
                <a:pPr>
                  <a:defRPr sz="2000"/>
                </a:pPr>
                <a:endParaRPr lang="en-US"/>
              </a:p>
            </c:txPr>
            <c:showLegendKey val="0"/>
            <c:showVal val="1"/>
            <c:showCatName val="0"/>
            <c:showSerName val="0"/>
            <c:showPercent val="0"/>
            <c:showBubbleSize val="0"/>
            <c:showLeaderLines val="0"/>
          </c:dLbls>
          <c:cat>
            <c:strRef>
              <c:f>'likely to use by race'!$A$2:$A$6</c:f>
              <c:strCache>
                <c:ptCount val="5"/>
                <c:pt idx="0">
                  <c:v>App for library services</c:v>
                </c:pt>
                <c:pt idx="1">
                  <c:v>Online research w/ librarian</c:v>
                </c:pt>
                <c:pt idx="2">
                  <c:v>Tech petting zoo</c:v>
                </c:pt>
                <c:pt idx="3">
                  <c:v>Classes on downloading e-books</c:v>
                </c:pt>
                <c:pt idx="4">
                  <c:v>Library “Redboxes” around town</c:v>
                </c:pt>
              </c:strCache>
            </c:strRef>
          </c:cat>
          <c:val>
            <c:numRef>
              <c:f>'likely to use by race'!$C$2:$C$6</c:f>
              <c:numCache>
                <c:formatCode>0%</c:formatCode>
                <c:ptCount val="5"/>
                <c:pt idx="0">
                  <c:v>0.57</c:v>
                </c:pt>
                <c:pt idx="1">
                  <c:v>0.56</c:v>
                </c:pt>
                <c:pt idx="2">
                  <c:v>0.51</c:v>
                </c:pt>
                <c:pt idx="3">
                  <c:v>0.5</c:v>
                </c:pt>
                <c:pt idx="4">
                  <c:v>0.46</c:v>
                </c:pt>
              </c:numCache>
            </c:numRef>
          </c:val>
        </c:ser>
        <c:ser>
          <c:idx val="2"/>
          <c:order val="2"/>
          <c:tx>
            <c:strRef>
              <c:f>'likely to use by race'!$D$1</c:f>
              <c:strCache>
                <c:ptCount val="1"/>
                <c:pt idx="0">
                  <c:v>Hispanics</c:v>
                </c:pt>
              </c:strCache>
            </c:strRef>
          </c:tx>
          <c:spPr>
            <a:solidFill>
              <a:schemeClr val="accent1">
                <a:lumMod val="40000"/>
                <a:lumOff val="60000"/>
              </a:schemeClr>
            </a:solidFill>
          </c:spPr>
          <c:invertIfNegative val="0"/>
          <c:dLbls>
            <c:dLbl>
              <c:idx val="1"/>
              <c:layout>
                <c:manualLayout>
                  <c:x val="0.0111111111111112"/>
                  <c:y val="-0.0370370370370373"/>
                </c:manualLayout>
              </c:layout>
              <c:showLegendKey val="0"/>
              <c:showVal val="1"/>
              <c:showCatName val="0"/>
              <c:showSerName val="0"/>
              <c:showPercent val="0"/>
              <c:showBubbleSize val="0"/>
            </c:dLbl>
            <c:dLbl>
              <c:idx val="3"/>
              <c:layout>
                <c:manualLayout>
                  <c:x val="0.0194444444444444"/>
                  <c:y val="0.0231481481481481"/>
                </c:manualLayout>
              </c:layout>
              <c:showLegendKey val="0"/>
              <c:showVal val="1"/>
              <c:showCatName val="0"/>
              <c:showSerName val="0"/>
              <c:showPercent val="0"/>
              <c:showBubbleSize val="0"/>
            </c:dLbl>
            <c:dLbl>
              <c:idx val="4"/>
              <c:layout>
                <c:manualLayout>
                  <c:x val="0.0222222222222225"/>
                  <c:y val="0.0231481481481481"/>
                </c:manualLayout>
              </c:layout>
              <c:showLegendKey val="0"/>
              <c:showVal val="1"/>
              <c:showCatName val="0"/>
              <c:showSerName val="0"/>
              <c:showPercent val="0"/>
              <c:showBubbleSize val="0"/>
            </c:dLbl>
            <c:txPr>
              <a:bodyPr/>
              <a:lstStyle/>
              <a:p>
                <a:pPr>
                  <a:defRPr sz="2000"/>
                </a:pPr>
                <a:endParaRPr lang="en-US"/>
              </a:p>
            </c:txPr>
            <c:showLegendKey val="0"/>
            <c:showVal val="1"/>
            <c:showCatName val="0"/>
            <c:showSerName val="0"/>
            <c:showPercent val="0"/>
            <c:showBubbleSize val="0"/>
            <c:showLeaderLines val="0"/>
          </c:dLbls>
          <c:cat>
            <c:strRef>
              <c:f>'likely to use by race'!$A$2:$A$6</c:f>
              <c:strCache>
                <c:ptCount val="5"/>
                <c:pt idx="0">
                  <c:v>App for library services</c:v>
                </c:pt>
                <c:pt idx="1">
                  <c:v>Online research w/ librarian</c:v>
                </c:pt>
                <c:pt idx="2">
                  <c:v>Tech petting zoo</c:v>
                </c:pt>
                <c:pt idx="3">
                  <c:v>Classes on downloading e-books</c:v>
                </c:pt>
                <c:pt idx="4">
                  <c:v>Library “Redboxes” around town</c:v>
                </c:pt>
              </c:strCache>
            </c:strRef>
          </c:cat>
          <c:val>
            <c:numRef>
              <c:f>'likely to use by race'!$D$2:$D$6</c:f>
              <c:numCache>
                <c:formatCode>0%</c:formatCode>
                <c:ptCount val="5"/>
                <c:pt idx="0">
                  <c:v>0.43</c:v>
                </c:pt>
                <c:pt idx="1">
                  <c:v>0.57</c:v>
                </c:pt>
                <c:pt idx="2">
                  <c:v>0.58</c:v>
                </c:pt>
                <c:pt idx="3">
                  <c:v>0.49</c:v>
                </c:pt>
                <c:pt idx="4">
                  <c:v>0.43</c:v>
                </c:pt>
              </c:numCache>
            </c:numRef>
          </c:val>
        </c:ser>
        <c:dLbls>
          <c:showLegendKey val="0"/>
          <c:showVal val="0"/>
          <c:showCatName val="0"/>
          <c:showSerName val="0"/>
          <c:showPercent val="0"/>
          <c:showBubbleSize val="0"/>
        </c:dLbls>
        <c:gapWidth val="150"/>
        <c:axId val="2131601032"/>
        <c:axId val="2131604120"/>
      </c:barChart>
      <c:catAx>
        <c:axId val="2131601032"/>
        <c:scaling>
          <c:orientation val="minMax"/>
        </c:scaling>
        <c:delete val="0"/>
        <c:axPos val="b"/>
        <c:majorTickMark val="out"/>
        <c:minorTickMark val="none"/>
        <c:tickLblPos val="nextTo"/>
        <c:txPr>
          <a:bodyPr/>
          <a:lstStyle/>
          <a:p>
            <a:pPr>
              <a:defRPr sz="1800"/>
            </a:pPr>
            <a:endParaRPr lang="en-US"/>
          </a:p>
        </c:txPr>
        <c:crossAx val="2131604120"/>
        <c:crosses val="autoZero"/>
        <c:auto val="1"/>
        <c:lblAlgn val="ctr"/>
        <c:lblOffset val="100"/>
        <c:noMultiLvlLbl val="0"/>
      </c:catAx>
      <c:valAx>
        <c:axId val="2131604120"/>
        <c:scaling>
          <c:orientation val="minMax"/>
          <c:max val="0.8"/>
        </c:scaling>
        <c:delete val="0"/>
        <c:axPos val="l"/>
        <c:majorGridlines/>
        <c:numFmt formatCode="0%" sourceLinked="1"/>
        <c:majorTickMark val="out"/>
        <c:minorTickMark val="none"/>
        <c:tickLblPos val="nextTo"/>
        <c:txPr>
          <a:bodyPr/>
          <a:lstStyle/>
          <a:p>
            <a:pPr>
              <a:defRPr sz="1400"/>
            </a:pPr>
            <a:endParaRPr lang="en-US"/>
          </a:p>
        </c:txPr>
        <c:crossAx val="2131601032"/>
        <c:crosses val="autoZero"/>
        <c:crossBetween val="between"/>
        <c:majorUnit val="0.2"/>
      </c:valAx>
    </c:plotArea>
    <c:legend>
      <c:legendPos val="t"/>
      <c:overlay val="0"/>
      <c:txPr>
        <a:bodyPr/>
        <a:lstStyle/>
        <a:p>
          <a:pPr>
            <a:defRPr sz="2400"/>
          </a:pPr>
          <a:endParaRPr lang="en-US"/>
        </a:p>
      </c:txPr>
    </c:legend>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tx>
            <c:strRef>
              <c:f>'likely to use by race2'!$B$1</c:f>
              <c:strCache>
                <c:ptCount val="1"/>
                <c:pt idx="0">
                  <c:v>Whites</c:v>
                </c:pt>
              </c:strCache>
            </c:strRef>
          </c:tx>
          <c:spPr>
            <a:solidFill>
              <a:schemeClr val="accent1">
                <a:lumMod val="50000"/>
              </a:schemeClr>
            </a:solidFill>
          </c:spPr>
          <c:invertIfNegative val="0"/>
          <c:dLbls>
            <c:txPr>
              <a:bodyPr/>
              <a:lstStyle/>
              <a:p>
                <a:pPr>
                  <a:defRPr sz="2000"/>
                </a:pPr>
                <a:endParaRPr lang="en-US"/>
              </a:p>
            </c:txPr>
            <c:showLegendKey val="0"/>
            <c:showVal val="1"/>
            <c:showCatName val="0"/>
            <c:showSerName val="0"/>
            <c:showPercent val="0"/>
            <c:showBubbleSize val="0"/>
            <c:showLeaderLines val="0"/>
          </c:dLbls>
          <c:cat>
            <c:strRef>
              <c:f>'likely to use by race2'!$A$2:$A$6</c:f>
              <c:strCache>
                <c:ptCount val="5"/>
                <c:pt idx="0">
                  <c:v>Digital media lab             in library</c:v>
                </c:pt>
                <c:pt idx="1">
                  <c:v>Pre-loaded e-book readers </c:v>
                </c:pt>
                <c:pt idx="2">
                  <c:v>App for in-library navigation</c:v>
                </c:pt>
                <c:pt idx="3">
                  <c:v>Classes on gadget use</c:v>
                </c:pt>
                <c:pt idx="4">
                  <c:v>Personal book recommendations</c:v>
                </c:pt>
              </c:strCache>
            </c:strRef>
          </c:cat>
          <c:val>
            <c:numRef>
              <c:f>'likely to use by race2'!$B$2:$B$6</c:f>
              <c:numCache>
                <c:formatCode>0%</c:formatCode>
                <c:ptCount val="5"/>
                <c:pt idx="0">
                  <c:v>0.19</c:v>
                </c:pt>
                <c:pt idx="1">
                  <c:v>0.2</c:v>
                </c:pt>
                <c:pt idx="2">
                  <c:v>0.28</c:v>
                </c:pt>
                <c:pt idx="3">
                  <c:v>0.18</c:v>
                </c:pt>
                <c:pt idx="4">
                  <c:v>0.23</c:v>
                </c:pt>
              </c:numCache>
            </c:numRef>
          </c:val>
        </c:ser>
        <c:ser>
          <c:idx val="1"/>
          <c:order val="1"/>
          <c:tx>
            <c:strRef>
              <c:f>'likely to use by race2'!$C$1</c:f>
              <c:strCache>
                <c:ptCount val="1"/>
                <c:pt idx="0">
                  <c:v>Blacks</c:v>
                </c:pt>
              </c:strCache>
            </c:strRef>
          </c:tx>
          <c:spPr>
            <a:solidFill>
              <a:schemeClr val="tx2">
                <a:lumMod val="60000"/>
                <a:lumOff val="40000"/>
              </a:schemeClr>
            </a:solidFill>
          </c:spPr>
          <c:invertIfNegative val="0"/>
          <c:dLbls>
            <c:txPr>
              <a:bodyPr/>
              <a:lstStyle/>
              <a:p>
                <a:pPr>
                  <a:defRPr sz="2000"/>
                </a:pPr>
                <a:endParaRPr lang="en-US"/>
              </a:p>
            </c:txPr>
            <c:showLegendKey val="0"/>
            <c:showVal val="1"/>
            <c:showCatName val="0"/>
            <c:showSerName val="0"/>
            <c:showPercent val="0"/>
            <c:showBubbleSize val="0"/>
            <c:showLeaderLines val="0"/>
          </c:dLbls>
          <c:cat>
            <c:strRef>
              <c:f>'likely to use by race2'!$A$2:$A$6</c:f>
              <c:strCache>
                <c:ptCount val="5"/>
                <c:pt idx="0">
                  <c:v>Digital media lab             in library</c:v>
                </c:pt>
                <c:pt idx="1">
                  <c:v>Pre-loaded e-book readers </c:v>
                </c:pt>
                <c:pt idx="2">
                  <c:v>App for in-library navigation</c:v>
                </c:pt>
                <c:pt idx="3">
                  <c:v>Classes on gadget use</c:v>
                </c:pt>
                <c:pt idx="4">
                  <c:v>Personal book recommendations</c:v>
                </c:pt>
              </c:strCache>
            </c:strRef>
          </c:cat>
          <c:val>
            <c:numRef>
              <c:f>'likely to use by race2'!$C$2:$C$6</c:f>
              <c:numCache>
                <c:formatCode>0%</c:formatCode>
                <c:ptCount val="5"/>
                <c:pt idx="0">
                  <c:v>0.45</c:v>
                </c:pt>
                <c:pt idx="1">
                  <c:v>0.43</c:v>
                </c:pt>
                <c:pt idx="2">
                  <c:v>0.43</c:v>
                </c:pt>
                <c:pt idx="3">
                  <c:v>0.38</c:v>
                </c:pt>
                <c:pt idx="4">
                  <c:v>0.38</c:v>
                </c:pt>
              </c:numCache>
            </c:numRef>
          </c:val>
        </c:ser>
        <c:ser>
          <c:idx val="2"/>
          <c:order val="2"/>
          <c:tx>
            <c:strRef>
              <c:f>'likely to use by race2'!$D$1</c:f>
              <c:strCache>
                <c:ptCount val="1"/>
                <c:pt idx="0">
                  <c:v>Hispanics</c:v>
                </c:pt>
              </c:strCache>
            </c:strRef>
          </c:tx>
          <c:spPr>
            <a:solidFill>
              <a:schemeClr val="accent1">
                <a:lumMod val="40000"/>
                <a:lumOff val="60000"/>
              </a:schemeClr>
            </a:solidFill>
          </c:spPr>
          <c:invertIfNegative val="0"/>
          <c:dLbls>
            <c:dLbl>
              <c:idx val="0"/>
              <c:layout>
                <c:manualLayout>
                  <c:x val="0.0166666666666667"/>
                  <c:y val="0.013888888888889"/>
                </c:manualLayout>
              </c:layout>
              <c:showLegendKey val="0"/>
              <c:showVal val="1"/>
              <c:showCatName val="0"/>
              <c:showSerName val="0"/>
              <c:showPercent val="0"/>
              <c:showBubbleSize val="0"/>
            </c:dLbl>
            <c:dLbl>
              <c:idx val="1"/>
              <c:layout>
                <c:manualLayout>
                  <c:x val="0.0138888888888891"/>
                  <c:y val="0.00462962962962968"/>
                </c:manualLayout>
              </c:layout>
              <c:showLegendKey val="0"/>
              <c:showVal val="1"/>
              <c:showCatName val="0"/>
              <c:showSerName val="0"/>
              <c:showPercent val="0"/>
              <c:showBubbleSize val="0"/>
            </c:dLbl>
            <c:dLbl>
              <c:idx val="3"/>
              <c:layout>
                <c:manualLayout>
                  <c:x val="0.0194444444444444"/>
                  <c:y val="0.013888888888889"/>
                </c:manualLayout>
              </c:layout>
              <c:showLegendKey val="0"/>
              <c:showVal val="1"/>
              <c:showCatName val="0"/>
              <c:showSerName val="0"/>
              <c:showPercent val="0"/>
              <c:showBubbleSize val="0"/>
            </c:dLbl>
            <c:dLbl>
              <c:idx val="4"/>
              <c:layout>
                <c:manualLayout>
                  <c:x val="0.0166666666666668"/>
                  <c:y val="-0.00462962962962968"/>
                </c:manualLayout>
              </c:layout>
              <c:showLegendKey val="0"/>
              <c:showVal val="1"/>
              <c:showCatName val="0"/>
              <c:showSerName val="0"/>
              <c:showPercent val="0"/>
              <c:showBubbleSize val="0"/>
            </c:dLbl>
            <c:txPr>
              <a:bodyPr/>
              <a:lstStyle/>
              <a:p>
                <a:pPr>
                  <a:defRPr sz="2000"/>
                </a:pPr>
                <a:endParaRPr lang="en-US"/>
              </a:p>
            </c:txPr>
            <c:showLegendKey val="0"/>
            <c:showVal val="1"/>
            <c:showCatName val="0"/>
            <c:showSerName val="0"/>
            <c:showPercent val="0"/>
            <c:showBubbleSize val="0"/>
            <c:showLeaderLines val="0"/>
          </c:dLbls>
          <c:cat>
            <c:strRef>
              <c:f>'likely to use by race2'!$A$2:$A$6</c:f>
              <c:strCache>
                <c:ptCount val="5"/>
                <c:pt idx="0">
                  <c:v>Digital media lab             in library</c:v>
                </c:pt>
                <c:pt idx="1">
                  <c:v>Pre-loaded e-book readers </c:v>
                </c:pt>
                <c:pt idx="2">
                  <c:v>App for in-library navigation</c:v>
                </c:pt>
                <c:pt idx="3">
                  <c:v>Classes on gadget use</c:v>
                </c:pt>
                <c:pt idx="4">
                  <c:v>Personal book recommendations</c:v>
                </c:pt>
              </c:strCache>
            </c:strRef>
          </c:cat>
          <c:val>
            <c:numRef>
              <c:f>'likely to use by race2'!$D$2:$D$6</c:f>
              <c:numCache>
                <c:formatCode>0%</c:formatCode>
                <c:ptCount val="5"/>
                <c:pt idx="0">
                  <c:v>0.44</c:v>
                </c:pt>
                <c:pt idx="1">
                  <c:v>0.42</c:v>
                </c:pt>
                <c:pt idx="2">
                  <c:v>0.55</c:v>
                </c:pt>
                <c:pt idx="3">
                  <c:v>0.37</c:v>
                </c:pt>
                <c:pt idx="4">
                  <c:v>0.41</c:v>
                </c:pt>
              </c:numCache>
            </c:numRef>
          </c:val>
        </c:ser>
        <c:dLbls>
          <c:showLegendKey val="0"/>
          <c:showVal val="0"/>
          <c:showCatName val="0"/>
          <c:showSerName val="0"/>
          <c:showPercent val="0"/>
          <c:showBubbleSize val="0"/>
        </c:dLbls>
        <c:gapWidth val="150"/>
        <c:axId val="2131644824"/>
        <c:axId val="2131647912"/>
      </c:barChart>
      <c:catAx>
        <c:axId val="2131644824"/>
        <c:scaling>
          <c:orientation val="minMax"/>
        </c:scaling>
        <c:delete val="0"/>
        <c:axPos val="b"/>
        <c:majorTickMark val="out"/>
        <c:minorTickMark val="none"/>
        <c:tickLblPos val="nextTo"/>
        <c:txPr>
          <a:bodyPr/>
          <a:lstStyle/>
          <a:p>
            <a:pPr>
              <a:defRPr sz="1700"/>
            </a:pPr>
            <a:endParaRPr lang="en-US"/>
          </a:p>
        </c:txPr>
        <c:crossAx val="2131647912"/>
        <c:crosses val="autoZero"/>
        <c:auto val="1"/>
        <c:lblAlgn val="ctr"/>
        <c:lblOffset val="100"/>
        <c:noMultiLvlLbl val="0"/>
      </c:catAx>
      <c:valAx>
        <c:axId val="2131647912"/>
        <c:scaling>
          <c:orientation val="minMax"/>
          <c:max val="0.8"/>
        </c:scaling>
        <c:delete val="0"/>
        <c:axPos val="l"/>
        <c:majorGridlines/>
        <c:numFmt formatCode="0%" sourceLinked="1"/>
        <c:majorTickMark val="out"/>
        <c:minorTickMark val="none"/>
        <c:tickLblPos val="nextTo"/>
        <c:txPr>
          <a:bodyPr/>
          <a:lstStyle/>
          <a:p>
            <a:pPr>
              <a:defRPr sz="1400"/>
            </a:pPr>
            <a:endParaRPr lang="en-US"/>
          </a:p>
        </c:txPr>
        <c:crossAx val="2131644824"/>
        <c:crosses val="autoZero"/>
        <c:crossBetween val="between"/>
        <c:majorUnit val="0.2"/>
      </c:valAx>
    </c:plotArea>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bar"/>
        <c:grouping val="clustered"/>
        <c:varyColors val="0"/>
        <c:ser>
          <c:idx val="0"/>
          <c:order val="0"/>
          <c:tx>
            <c:strRef>
              <c:f>Sheet1!$B$27</c:f>
              <c:strCache>
                <c:ptCount val="1"/>
                <c:pt idx="0">
                  <c:v>Parents of minor children</c:v>
                </c:pt>
              </c:strCache>
            </c:strRef>
          </c:tx>
          <c:spPr>
            <a:solidFill>
              <a:schemeClr val="tx2">
                <a:lumMod val="75000"/>
              </a:schemeClr>
            </a:solidFill>
          </c:spPr>
          <c:invertIfNegative val="0"/>
          <c:dLbls>
            <c:dLbl>
              <c:idx val="1"/>
              <c:layout>
                <c:manualLayout>
                  <c:x val="-0.00860526011770235"/>
                  <c:y val="0.0"/>
                </c:manualLayout>
              </c:layout>
              <c:tx>
                <c:rich>
                  <a:bodyPr/>
                  <a:lstStyle/>
                  <a:p>
                    <a:r>
                      <a:rPr lang="en-US" sz="2400"/>
                      <a:t>4</a:t>
                    </a:r>
                    <a:r>
                      <a:rPr lang="en-US"/>
                      <a:t>0%*</a:t>
                    </a:r>
                  </a:p>
                </c:rich>
              </c:tx>
              <c:showLegendKey val="0"/>
              <c:showVal val="1"/>
              <c:showCatName val="0"/>
              <c:showSerName val="0"/>
              <c:showPercent val="0"/>
              <c:showBubbleSize val="0"/>
            </c:dLbl>
            <c:dLbl>
              <c:idx val="2"/>
              <c:layout>
                <c:manualLayout>
                  <c:x val="0.00206390066626288"/>
                  <c:y val="-0.00694444444444445"/>
                </c:manualLayout>
              </c:layout>
              <c:tx>
                <c:rich>
                  <a:bodyPr/>
                  <a:lstStyle/>
                  <a:p>
                    <a:r>
                      <a:rPr lang="en-US" sz="2400"/>
                      <a:t>5</a:t>
                    </a:r>
                    <a:r>
                      <a:rPr lang="en-US"/>
                      <a:t>0%*</a:t>
                    </a:r>
                  </a:p>
                </c:rich>
              </c:tx>
              <c:showLegendKey val="0"/>
              <c:showVal val="1"/>
              <c:showCatName val="0"/>
              <c:showSerName val="0"/>
              <c:showPercent val="0"/>
              <c:showBubbleSize val="0"/>
            </c:dLbl>
            <c:dLbl>
              <c:idx val="3"/>
              <c:layout>
                <c:manualLayout>
                  <c:x val="-0.00434635574399354"/>
                  <c:y val="-0.0138888888888889"/>
                </c:manualLayout>
              </c:layout>
              <c:tx>
                <c:rich>
                  <a:bodyPr/>
                  <a:lstStyle/>
                  <a:p>
                    <a:r>
                      <a:rPr lang="en-US" sz="2400"/>
                      <a:t>6</a:t>
                    </a:r>
                    <a:r>
                      <a:rPr lang="en-US"/>
                      <a:t>4%*</a:t>
                    </a:r>
                  </a:p>
                </c:rich>
              </c:tx>
              <c:showLegendKey val="0"/>
              <c:showVal val="1"/>
              <c:showCatName val="0"/>
              <c:showSerName val="0"/>
              <c:showPercent val="0"/>
              <c:showBubbleSize val="0"/>
            </c:dLbl>
            <c:dLbl>
              <c:idx val="4"/>
              <c:tx>
                <c:rich>
                  <a:bodyPr/>
                  <a:lstStyle/>
                  <a:p>
                    <a:r>
                      <a:rPr lang="en-US" sz="2400"/>
                      <a:t>8</a:t>
                    </a:r>
                    <a:r>
                      <a:rPr lang="en-US"/>
                      <a:t>1%*</a:t>
                    </a:r>
                  </a:p>
                </c:rich>
              </c:tx>
              <c:showLegendKey val="0"/>
              <c:showVal val="1"/>
              <c:showCatName val="0"/>
              <c:showSerName val="0"/>
              <c:showPercent val="0"/>
              <c:showBubbleSize val="0"/>
            </c:dLbl>
            <c:dLbl>
              <c:idx val="5"/>
              <c:layout>
                <c:manualLayout>
                  <c:x val="-0.00897435897435897"/>
                  <c:y val="0.0"/>
                </c:manualLayout>
              </c:layout>
              <c:tx>
                <c:rich>
                  <a:bodyPr/>
                  <a:lstStyle/>
                  <a:p>
                    <a:r>
                      <a:rPr lang="en-US" sz="2400"/>
                      <a:t>8</a:t>
                    </a:r>
                    <a:r>
                      <a:rPr lang="en-US"/>
                      <a:t>1%*</a:t>
                    </a:r>
                  </a:p>
                </c:rich>
              </c:tx>
              <c:showLegendKey val="0"/>
              <c:showVal val="1"/>
              <c:showCatName val="0"/>
              <c:showSerName val="0"/>
              <c:showPercent val="0"/>
              <c:showBubbleSize val="0"/>
            </c:dLbl>
            <c:txPr>
              <a:bodyPr/>
              <a:lstStyle/>
              <a:p>
                <a:pPr>
                  <a:defRPr sz="2400"/>
                </a:pPr>
                <a:endParaRPr lang="en-US"/>
              </a:p>
            </c:txPr>
            <c:showLegendKey val="0"/>
            <c:showVal val="1"/>
            <c:showCatName val="0"/>
            <c:showSerName val="0"/>
            <c:showPercent val="0"/>
            <c:showBubbleSize val="0"/>
            <c:showLeaderLines val="0"/>
          </c:dLbls>
          <c:cat>
            <c:strRef>
              <c:f>Sheet1!$A$28:$A$33</c:f>
              <c:strCache>
                <c:ptCount val="6"/>
                <c:pt idx="0">
                  <c:v>Borrow e-book</c:v>
                </c:pt>
                <c:pt idx="1">
                  <c:v>Use computer/internet</c:v>
                </c:pt>
                <c:pt idx="2">
                  <c:v>Borrow DVD/CD/videotape</c:v>
                </c:pt>
                <c:pt idx="3">
                  <c:v>Attend class/event for kids</c:v>
                </c:pt>
                <c:pt idx="4">
                  <c:v>Borrow print books</c:v>
                </c:pt>
                <c:pt idx="5">
                  <c:v>Browse shelves</c:v>
                </c:pt>
              </c:strCache>
            </c:strRef>
          </c:cat>
          <c:val>
            <c:numRef>
              <c:f>Sheet1!$B$28:$B$33</c:f>
              <c:numCache>
                <c:formatCode>0%</c:formatCode>
                <c:ptCount val="6"/>
                <c:pt idx="0">
                  <c:v>0.09</c:v>
                </c:pt>
                <c:pt idx="1">
                  <c:v>0.4</c:v>
                </c:pt>
                <c:pt idx="2">
                  <c:v>0.5</c:v>
                </c:pt>
                <c:pt idx="3">
                  <c:v>0.640000000000001</c:v>
                </c:pt>
                <c:pt idx="4">
                  <c:v>0.81</c:v>
                </c:pt>
                <c:pt idx="5">
                  <c:v>0.81</c:v>
                </c:pt>
              </c:numCache>
            </c:numRef>
          </c:val>
        </c:ser>
        <c:ser>
          <c:idx val="1"/>
          <c:order val="1"/>
          <c:tx>
            <c:strRef>
              <c:f>Sheet1!$C$27</c:f>
              <c:strCache>
                <c:ptCount val="1"/>
                <c:pt idx="0">
                  <c:v>Other adults</c:v>
                </c:pt>
              </c:strCache>
            </c:strRef>
          </c:tx>
          <c:spPr>
            <a:solidFill>
              <a:schemeClr val="tx2">
                <a:lumMod val="20000"/>
                <a:lumOff val="80000"/>
              </a:schemeClr>
            </a:solidFill>
          </c:spPr>
          <c:invertIfNegative val="0"/>
          <c:dLbls>
            <c:dLbl>
              <c:idx val="2"/>
              <c:layout>
                <c:manualLayout>
                  <c:x val="-0.010756575147128"/>
                  <c:y val="0.0"/>
                </c:manualLayout>
              </c:layout>
              <c:showLegendKey val="0"/>
              <c:showVal val="1"/>
              <c:showCatName val="0"/>
              <c:showSerName val="0"/>
              <c:showPercent val="0"/>
              <c:showBubbleSize val="0"/>
            </c:dLbl>
            <c:dLbl>
              <c:idx val="4"/>
              <c:layout>
                <c:manualLayout>
                  <c:x val="-0.00645394508827676"/>
                  <c:y val="2.12188906800335E-17"/>
                </c:manualLayout>
              </c:layout>
              <c:showLegendKey val="0"/>
              <c:showVal val="1"/>
              <c:showCatName val="0"/>
              <c:showSerName val="0"/>
              <c:showPercent val="0"/>
              <c:showBubbleSize val="0"/>
            </c:dLbl>
            <c:dLbl>
              <c:idx val="5"/>
              <c:layout>
                <c:manualLayout>
                  <c:x val="-0.010756575147128"/>
                  <c:y val="0.0"/>
                </c:manualLayout>
              </c:layout>
              <c:showLegendKey val="0"/>
              <c:showVal val="1"/>
              <c:showCatName val="0"/>
              <c:showSerName val="0"/>
              <c:showPercent val="0"/>
              <c:showBubbleSize val="0"/>
            </c:dLbl>
            <c:txPr>
              <a:bodyPr/>
              <a:lstStyle/>
              <a:p>
                <a:pPr>
                  <a:defRPr sz="2400"/>
                </a:pPr>
                <a:endParaRPr lang="en-US"/>
              </a:p>
            </c:txPr>
            <c:showLegendKey val="0"/>
            <c:showVal val="1"/>
            <c:showCatName val="0"/>
            <c:showSerName val="0"/>
            <c:showPercent val="0"/>
            <c:showBubbleSize val="0"/>
            <c:showLeaderLines val="0"/>
          </c:dLbls>
          <c:cat>
            <c:strRef>
              <c:f>Sheet1!$A$28:$A$33</c:f>
              <c:strCache>
                <c:ptCount val="6"/>
                <c:pt idx="0">
                  <c:v>Borrow e-book</c:v>
                </c:pt>
                <c:pt idx="1">
                  <c:v>Use computer/internet</c:v>
                </c:pt>
                <c:pt idx="2">
                  <c:v>Borrow DVD/CD/videotape</c:v>
                </c:pt>
                <c:pt idx="3">
                  <c:v>Attend class/event for kids</c:v>
                </c:pt>
                <c:pt idx="4">
                  <c:v>Borrow print books</c:v>
                </c:pt>
                <c:pt idx="5">
                  <c:v>Browse shelves</c:v>
                </c:pt>
              </c:strCache>
            </c:strRef>
          </c:cat>
          <c:val>
            <c:numRef>
              <c:f>Sheet1!$C$28:$C$33</c:f>
              <c:numCache>
                <c:formatCode>0%</c:formatCode>
                <c:ptCount val="6"/>
                <c:pt idx="0">
                  <c:v>0.05</c:v>
                </c:pt>
                <c:pt idx="1">
                  <c:v>0.27</c:v>
                </c:pt>
                <c:pt idx="2">
                  <c:v>0.35</c:v>
                </c:pt>
                <c:pt idx="3">
                  <c:v>0.31</c:v>
                </c:pt>
                <c:pt idx="4">
                  <c:v>0.68</c:v>
                </c:pt>
                <c:pt idx="5">
                  <c:v>0.7</c:v>
                </c:pt>
              </c:numCache>
            </c:numRef>
          </c:val>
        </c:ser>
        <c:dLbls>
          <c:showLegendKey val="0"/>
          <c:showVal val="0"/>
          <c:showCatName val="0"/>
          <c:showSerName val="0"/>
          <c:showPercent val="0"/>
          <c:showBubbleSize val="0"/>
        </c:dLbls>
        <c:gapWidth val="50"/>
        <c:axId val="2131710376"/>
        <c:axId val="2131713384"/>
      </c:barChart>
      <c:catAx>
        <c:axId val="2131710376"/>
        <c:scaling>
          <c:orientation val="minMax"/>
        </c:scaling>
        <c:delete val="0"/>
        <c:axPos val="l"/>
        <c:majorTickMark val="out"/>
        <c:minorTickMark val="none"/>
        <c:tickLblPos val="nextTo"/>
        <c:txPr>
          <a:bodyPr/>
          <a:lstStyle/>
          <a:p>
            <a:pPr>
              <a:defRPr sz="2400"/>
            </a:pPr>
            <a:endParaRPr lang="en-US"/>
          </a:p>
        </c:txPr>
        <c:crossAx val="2131713384"/>
        <c:crosses val="autoZero"/>
        <c:auto val="1"/>
        <c:lblAlgn val="ctr"/>
        <c:lblOffset val="100"/>
        <c:noMultiLvlLbl val="0"/>
      </c:catAx>
      <c:valAx>
        <c:axId val="2131713384"/>
        <c:scaling>
          <c:orientation val="minMax"/>
          <c:max val="1.0"/>
        </c:scaling>
        <c:delete val="0"/>
        <c:axPos val="b"/>
        <c:majorGridlines/>
        <c:numFmt formatCode="0%" sourceLinked="1"/>
        <c:majorTickMark val="out"/>
        <c:minorTickMark val="none"/>
        <c:tickLblPos val="nextTo"/>
        <c:txPr>
          <a:bodyPr/>
          <a:lstStyle/>
          <a:p>
            <a:pPr>
              <a:defRPr sz="1500"/>
            </a:pPr>
            <a:endParaRPr lang="en-US"/>
          </a:p>
        </c:txPr>
        <c:crossAx val="2131710376"/>
        <c:crosses val="autoZero"/>
        <c:crossBetween val="between"/>
        <c:majorUnit val="0.2"/>
      </c:valAx>
    </c:plotArea>
    <c:legend>
      <c:legendPos val="t"/>
      <c:overlay val="0"/>
      <c:txPr>
        <a:bodyPr/>
        <a:lstStyle/>
        <a:p>
          <a:pPr>
            <a:defRPr sz="2400"/>
          </a:pPr>
          <a:endParaRPr lang="en-US"/>
        </a:p>
      </c:txPr>
    </c:legend>
    <c:plotVisOnly val="1"/>
    <c:dispBlanksAs val="gap"/>
    <c:showDLblsOverMax val="0"/>
  </c:chart>
  <c:spPr>
    <a:ln>
      <a:noFill/>
    </a:ln>
  </c:sp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0.56667</cdr:x>
      <cdr:y>0.30986</cdr:y>
    </cdr:from>
    <cdr:to>
      <cdr:x>0.9</cdr:x>
      <cdr:y>0.61972</cdr:y>
    </cdr:to>
    <cdr:sp macro="" textlink="">
      <cdr:nvSpPr>
        <cdr:cNvPr id="2" name="TextBox 1"/>
        <cdr:cNvSpPr txBox="1"/>
      </cdr:nvSpPr>
      <cdr:spPr>
        <a:xfrm xmlns:a="http://schemas.openxmlformats.org/drawingml/2006/main">
          <a:off x="5181600" y="1676399"/>
          <a:ext cx="3048000" cy="1676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4400" dirty="0" smtClean="0"/>
            <a:t>Broadband at home</a:t>
          </a:r>
          <a:endParaRPr lang="en-US" sz="4400" dirty="0"/>
        </a:p>
      </cdr:txBody>
    </cdr:sp>
  </cdr:relSizeAnchor>
  <cdr:relSizeAnchor xmlns:cdr="http://schemas.openxmlformats.org/drawingml/2006/chartDrawing">
    <cdr:from>
      <cdr:x>0.13333</cdr:x>
      <cdr:y>0.56338</cdr:y>
    </cdr:from>
    <cdr:to>
      <cdr:x>0.375</cdr:x>
      <cdr:y>0.87324</cdr:y>
    </cdr:to>
    <cdr:sp macro="" textlink="">
      <cdr:nvSpPr>
        <cdr:cNvPr id="3" name="TextBox 1"/>
        <cdr:cNvSpPr txBox="1"/>
      </cdr:nvSpPr>
      <cdr:spPr>
        <a:xfrm xmlns:a="http://schemas.openxmlformats.org/drawingml/2006/main">
          <a:off x="1219200" y="3047999"/>
          <a:ext cx="2209800" cy="1676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US" sz="4400" dirty="0" smtClean="0">
              <a:solidFill>
                <a:schemeClr val="bg1"/>
              </a:solidFill>
            </a:rPr>
            <a:t>Dial-up at home</a:t>
          </a:r>
        </a:p>
      </cdr:txBody>
    </cdr:sp>
  </cdr:relSizeAnchor>
  <cdr:relSizeAnchor xmlns:cdr="http://schemas.openxmlformats.org/drawingml/2006/chartDrawing">
    <cdr:from>
      <cdr:x>0.85833</cdr:x>
      <cdr:y>0.05634</cdr:y>
    </cdr:from>
    <cdr:to>
      <cdr:x>0.975</cdr:x>
      <cdr:y>0.1831</cdr:y>
    </cdr:to>
    <cdr:sp macro="" textlink="">
      <cdr:nvSpPr>
        <cdr:cNvPr id="4" name="TextBox 3"/>
        <cdr:cNvSpPr txBox="1"/>
      </cdr:nvSpPr>
      <cdr:spPr>
        <a:xfrm xmlns:a="http://schemas.openxmlformats.org/drawingml/2006/main">
          <a:off x="7848600" y="304799"/>
          <a:ext cx="1066800" cy="685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3600" dirty="0" smtClean="0"/>
            <a:t>68%</a:t>
          </a:r>
          <a:endParaRPr lang="en-US" sz="36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1717F4-FF8C-44B5-A802-007ED3E9892D}" type="datetimeFigureOut">
              <a:rPr lang="en-US" smtClean="0"/>
              <a:pPr/>
              <a:t>7/15/13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15473B-ED02-4ABA-BB48-6B7A0DC59F9E}" type="slidenum">
              <a:rPr lang="en-US" smtClean="0"/>
              <a:pPr/>
              <a:t>‹#›</a:t>
            </a:fld>
            <a:endParaRPr lang="en-US"/>
          </a:p>
        </p:txBody>
      </p:sp>
    </p:spTree>
    <p:extLst>
      <p:ext uri="{BB962C8B-B14F-4D97-AF65-F5344CB8AC3E}">
        <p14:creationId xmlns:p14="http://schemas.microsoft.com/office/powerpoint/2010/main" val="426288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ala13.ala.org/node/10227" TargetMode="External"/><Relationship Id="rId4" Type="http://schemas.openxmlformats.org/officeDocument/2006/relationships/hyperlink" Target="http://ala13.ala.org/node/10041" TargetMode="External"/><Relationship Id="rId5" Type="http://schemas.openxmlformats.org/officeDocument/2006/relationships/hyperlink" Target="http://connect.ala.org/search/ala_user/Lee+Rainie" TargetMode="External"/><Relationship Id="rId6" Type="http://schemas.openxmlformats.org/officeDocument/2006/relationships/hyperlink" Target="http://ala13.ala.org/node/11269" TargetMode="External"/><Relationship Id="rId7" Type="http://schemas.openxmlformats.org/officeDocument/2006/relationships/hyperlink" Target="https://twitter.com/" TargetMode="External"/><Relationship Id="rId8" Type="http://schemas.openxmlformats.org/officeDocument/2006/relationships/hyperlink" Target="http://ala13.ala.org/sessions/all?meettype_tid=13" TargetMode="External"/><Relationship Id="rId9" Type="http://schemas.openxmlformats.org/officeDocument/2006/relationships/hyperlink" Target="http://ala13.ala.org/sessions/all?meettype_tid=16" TargetMode="External"/><Relationship Id="rId10" Type="http://schemas.openxmlformats.org/officeDocument/2006/relationships/hyperlink" Target="http://ala13.ala.org/sessions/all?meettype_tid=4033"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www.free-picture.net/animals/cats/bored-cat.jpg.html"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oldladylaughing.blogspot.com/2013/01/yet-another-poem-about-dead-cat.html"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www.flickr.com/photos/themaninblue/538623646/sizes/z/in/photolist-PAA3A-TrX9K-YenHk-2aqT5A-2kduAe-2pAP62-2ykixx-2z8Who-342jJQ-3Ek5dt-3TxPc8-4bMuUY-4capxP-4irQwz-4ofef7-4rwFuX-4rALgf-4rALpm-4uQua4-4uQwyF-4uQxqM-4uUB3C-4x92NZ-4yR7SR-4Ck388-4CPDUB-4EhVPF-4FhkTD-4Fmz85-4Fmz9L-4Fmzhf-4FVRzN-4JbHQP-4JbJQR-4JfXAh-4JfYt7-4LkFxt-4LpWrL-4Lq19A-4Lq6TY-4SkjAH-4UPv7H-4UTHvu-4VaV1p-4ZhbpW-5gXk71-5k1DqY-5kLuXd-5mw8Zd-5mMBPJ-5pswmt/"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www.nevon.net/nevon/2005/01/the_evolution_o.html"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 Id="rId3" Type="http://schemas.openxmlformats.org/officeDocument/2006/relationships/hyperlink" Target="http://www.thedistractionnetwork.com/cat-standing-up-2/"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 Id="rId3" Type="http://schemas.openxmlformats.org/officeDocument/2006/relationships/hyperlink" Target="http://www.thedistractionnetwork.com/cat-standing-up-2/"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 Id="rId3" Type="http://schemas.openxmlformats.org/officeDocument/2006/relationships/hyperlink" Target="http://www.thedistractionnetwork.com/cat-standing-up-2/"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www.thedistractionnetwork.com/cat-standing-up-2/"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 Id="rId3" Type="http://schemas.openxmlformats.org/officeDocument/2006/relationships/hyperlink" Target="http://www.cat-breed-info.com/"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 Id="rId3" Type="http://schemas.openxmlformats.org/officeDocument/2006/relationships/hyperlink" Target="http://bpvets.net/blog/?page_id=653"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Just how well do you know the people who use your library? Lee Rainie, Director of the Pew Research Center’s Internet &amp; American Life Project and co-author of Networked: The New Social Operating System, shares the latest data about how our clientele are interacting with information technology. Learn about patron preferences and behaviors during this program. Then, join Mr. Rainie and library leaders on Sunday, 10:30-11:30 am, to discuss how the data may influence your library’s future.</a:t>
            </a:r>
          </a:p>
          <a:p>
            <a:r>
              <a:rPr lang="en-US" sz="1200" kern="1200" dirty="0" smtClean="0">
                <a:solidFill>
                  <a:schemeClr val="tx1"/>
                </a:solidFill>
                <a:effectLst/>
                <a:latin typeface="+mn-lt"/>
                <a:ea typeface="+mn-ea"/>
                <a:cs typeface="+mn-cs"/>
              </a:rPr>
              <a:t>Speaker: Lee Rainie, Director, Pew Research Center’s Internet &amp; American Life Project</a:t>
            </a:r>
          </a:p>
          <a:p>
            <a:r>
              <a:rPr lang="en-US" sz="1200" kern="1200" dirty="0" smtClean="0">
                <a:solidFill>
                  <a:schemeClr val="tx1"/>
                </a:solidFill>
                <a:effectLst/>
                <a:latin typeface="+mn-lt"/>
                <a:ea typeface="+mn-ea"/>
                <a:cs typeface="+mn-cs"/>
              </a:rPr>
              <a:t>Session URL: </a:t>
            </a:r>
            <a:r>
              <a:rPr lang="en-US" sz="1200" u="sng" kern="1200" dirty="0" smtClean="0">
                <a:solidFill>
                  <a:schemeClr val="tx1"/>
                </a:solidFill>
                <a:effectLst/>
                <a:latin typeface="+mn-lt"/>
                <a:ea typeface="+mn-ea"/>
                <a:cs typeface="+mn-cs"/>
                <a:hlinkClick r:id="rId3"/>
              </a:rPr>
              <a:t>http://ala13.ala.org/node/10227</a:t>
            </a:r>
            <a:endParaRPr lang="en-US" sz="1200" u="sng" kern="1200" dirty="0" smtClean="0">
              <a:solidFill>
                <a:schemeClr val="tx1"/>
              </a:solidFill>
              <a:effectLst/>
              <a:latin typeface="+mn-lt"/>
              <a:ea typeface="+mn-ea"/>
              <a:cs typeface="+mn-cs"/>
            </a:endParaRPr>
          </a:p>
          <a:p>
            <a:endParaRPr lang="en-US" sz="1200" u="sng"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The Myth and the Reality of the Evolving Patron: The RUSA President’s Program with Lee Rainie</a:t>
            </a:r>
          </a:p>
          <a:p>
            <a:r>
              <a:rPr lang="en-US" sz="1200" b="0" i="0" kern="1200" cap="all" dirty="0" smtClean="0">
                <a:solidFill>
                  <a:schemeClr val="tx1"/>
                </a:solidFill>
                <a:effectLst/>
                <a:latin typeface="+mn-lt"/>
                <a:ea typeface="+mn-ea"/>
                <a:cs typeface="+mn-cs"/>
              </a:rPr>
              <a:t>WHEN: </a:t>
            </a:r>
          </a:p>
          <a:p>
            <a:r>
              <a:rPr lang="en-US" sz="1200" b="1" i="0" kern="1200" dirty="0" smtClean="0">
                <a:solidFill>
                  <a:schemeClr val="tx1"/>
                </a:solidFill>
                <a:effectLst/>
                <a:latin typeface="+mn-lt"/>
                <a:ea typeface="+mn-ea"/>
                <a:cs typeface="+mn-cs"/>
              </a:rPr>
              <a:t>Saturday, June 29, 2013 - 4:00pm to 5:30pm</a:t>
            </a:r>
            <a:br>
              <a:rPr lang="en-US" sz="1200" b="1" i="0" kern="1200" dirty="0" smtClean="0">
                <a:solidFill>
                  <a:schemeClr val="tx1"/>
                </a:solidFill>
                <a:effectLst/>
                <a:latin typeface="+mn-lt"/>
                <a:ea typeface="+mn-ea"/>
                <a:cs typeface="+mn-cs"/>
              </a:rPr>
            </a:br>
            <a:r>
              <a:rPr lang="en-US" sz="1200" b="0" i="0" kern="1200" cap="all" dirty="0" smtClean="0">
                <a:solidFill>
                  <a:schemeClr val="tx1"/>
                </a:solidFill>
                <a:effectLst/>
                <a:latin typeface="+mn-lt"/>
                <a:ea typeface="+mn-ea"/>
                <a:cs typeface="+mn-cs"/>
              </a:rPr>
              <a:t>LOCATION: </a:t>
            </a:r>
          </a:p>
          <a:p>
            <a:r>
              <a:rPr lang="en-US" sz="1200" b="0" i="0" u="none" strike="noStrike" kern="1200" dirty="0" smtClean="0">
                <a:solidFill>
                  <a:schemeClr val="tx1"/>
                </a:solidFill>
                <a:effectLst/>
                <a:latin typeface="+mn-lt"/>
                <a:ea typeface="+mn-ea"/>
                <a:cs typeface="+mn-cs"/>
                <a:hlinkClick r:id="rId4"/>
              </a:rPr>
              <a:t>McCormick Place Convention Center</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S105a-c</a:t>
            </a:r>
          </a:p>
          <a:p>
            <a:r>
              <a:rPr lang="en-US" sz="1200" b="0" i="0" kern="1200" cap="all" dirty="0" smtClean="0">
                <a:solidFill>
                  <a:schemeClr val="tx1"/>
                </a:solidFill>
                <a:effectLst/>
                <a:latin typeface="+mn-lt"/>
                <a:ea typeface="+mn-ea"/>
                <a:cs typeface="+mn-cs"/>
              </a:rPr>
              <a:t>PRESENTERS: </a:t>
            </a:r>
          </a:p>
          <a:p>
            <a:r>
              <a:rPr lang="en-US" sz="1200" b="0" i="0" kern="1200" dirty="0" smtClean="0">
                <a:solidFill>
                  <a:schemeClr val="tx1"/>
                </a:solidFill>
                <a:effectLst/>
                <a:latin typeface="+mn-lt"/>
                <a:ea typeface="+mn-ea"/>
                <a:cs typeface="+mn-cs"/>
              </a:rPr>
              <a:t>Speaker: </a:t>
            </a:r>
            <a:r>
              <a:rPr lang="en-US" sz="1200" b="0" i="0" u="none" strike="noStrike" kern="1200" dirty="0" smtClean="0">
                <a:solidFill>
                  <a:schemeClr val="tx1"/>
                </a:solidFill>
                <a:effectLst/>
                <a:latin typeface="+mn-lt"/>
                <a:ea typeface="+mn-ea"/>
                <a:cs typeface="+mn-cs"/>
                <a:hlinkClick r:id="rId5"/>
              </a:rPr>
              <a:t>Lee Rainie</a:t>
            </a:r>
            <a:r>
              <a:rPr lang="en-US" sz="1200" b="0" i="0" kern="1200" dirty="0" smtClean="0">
                <a:solidFill>
                  <a:schemeClr val="tx1"/>
                </a:solidFill>
                <a:effectLst/>
                <a:latin typeface="+mn-lt"/>
                <a:ea typeface="+mn-ea"/>
                <a:cs typeface="+mn-cs"/>
              </a:rPr>
              <a:t>, Director, Pew Research Center's Internet &amp; American Life Project</a:t>
            </a:r>
          </a:p>
          <a:p>
            <a:r>
              <a:rPr lang="en-US" sz="1200" b="0" i="0" kern="1200" cap="all" dirty="0" smtClean="0">
                <a:solidFill>
                  <a:schemeClr val="tx1"/>
                </a:solidFill>
                <a:effectLst/>
                <a:latin typeface="+mn-lt"/>
                <a:ea typeface="+mn-ea"/>
                <a:cs typeface="+mn-cs"/>
              </a:rPr>
              <a:t>DESCRIPTION: </a:t>
            </a:r>
          </a:p>
          <a:p>
            <a:r>
              <a:rPr lang="en-US" sz="1200" b="0" i="0" kern="1200" dirty="0" smtClean="0">
                <a:solidFill>
                  <a:schemeClr val="tx1"/>
                </a:solidFill>
                <a:effectLst/>
                <a:latin typeface="+mn-lt"/>
                <a:ea typeface="+mn-ea"/>
                <a:cs typeface="+mn-cs"/>
              </a:rPr>
              <a:t>Just how well do you know the people who use your library? Lee Rainie, Director of the Pew Research Center's Internet &amp; American Life Project and co-author of Networked: The New Social Operating System, shares the latest data about how our clientele are interacting with information technology. Learn about patron preferences and behaviors during this program. Then, join Mr. Rainie and library leaders on Sunday, 10:30-11:30 am, to discuss how the data may influence your library's future.</a:t>
            </a:r>
          </a:p>
          <a:p>
            <a:r>
              <a:rPr lang="en-US" sz="1200" b="0" i="0" kern="1200" dirty="0" smtClean="0">
                <a:solidFill>
                  <a:schemeClr val="tx1"/>
                </a:solidFill>
                <a:effectLst/>
                <a:latin typeface="+mn-lt"/>
                <a:ea typeface="+mn-ea"/>
                <a:cs typeface="+mn-cs"/>
              </a:rPr>
              <a:t>Add the Sunday follow-up discussion** to your schedule:</a:t>
            </a:r>
          </a:p>
          <a:p>
            <a:r>
              <a:rPr lang="en-US" sz="1200" b="0" i="0" u="none" strike="noStrike" kern="1200" dirty="0" smtClean="0">
                <a:solidFill>
                  <a:schemeClr val="tx1"/>
                </a:solidFill>
                <a:effectLst/>
                <a:latin typeface="+mn-lt"/>
                <a:ea typeface="+mn-ea"/>
                <a:cs typeface="+mn-cs"/>
                <a:hlinkClick r:id="rId6"/>
              </a:rPr>
              <a:t>http://ala13.ala.org/node/11269</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**Selected as a "top pick" event by Library Journal!</a:t>
            </a:r>
          </a:p>
          <a:p>
            <a:r>
              <a:rPr lang="en-US" sz="1200" b="0" i="0" kern="1200" cap="all" dirty="0" smtClean="0">
                <a:solidFill>
                  <a:schemeClr val="tx1"/>
                </a:solidFill>
                <a:effectLst/>
                <a:latin typeface="+mn-lt"/>
                <a:ea typeface="+mn-ea"/>
                <a:cs typeface="+mn-cs"/>
              </a:rPr>
              <a:t>HASHTAG: </a:t>
            </a:r>
          </a:p>
          <a:p>
            <a:r>
              <a:rPr lang="en-US" sz="1200" b="0" i="0" u="none" strike="noStrike" kern="1200" dirty="0" smtClean="0">
                <a:solidFill>
                  <a:schemeClr val="tx1"/>
                </a:solidFill>
                <a:effectLst/>
                <a:latin typeface="+mn-lt"/>
                <a:ea typeface="+mn-ea"/>
                <a:cs typeface="+mn-cs"/>
                <a:hlinkClick r:id="rId7"/>
              </a:rPr>
              <a:t>#rusapres13</a:t>
            </a:r>
            <a:endParaRPr lang="en-US" sz="1200" b="0" i="0" kern="1200" dirty="0" smtClean="0">
              <a:solidFill>
                <a:schemeClr val="tx1"/>
              </a:solidFill>
              <a:effectLst/>
              <a:latin typeface="+mn-lt"/>
              <a:ea typeface="+mn-ea"/>
              <a:cs typeface="+mn-cs"/>
            </a:endParaRPr>
          </a:p>
          <a:p>
            <a:r>
              <a:rPr lang="en-US" sz="1200" b="0" i="0" kern="1200" cap="all" dirty="0" smtClean="0">
                <a:solidFill>
                  <a:schemeClr val="tx1"/>
                </a:solidFill>
                <a:effectLst/>
                <a:latin typeface="+mn-lt"/>
                <a:ea typeface="+mn-ea"/>
                <a:cs typeface="+mn-cs"/>
              </a:rPr>
              <a:t>MEETING TYPE: </a:t>
            </a:r>
          </a:p>
          <a:p>
            <a:r>
              <a:rPr lang="en-US" sz="1200" b="0" i="0" u="none" strike="noStrike" kern="1200" dirty="0" smtClean="0">
                <a:solidFill>
                  <a:schemeClr val="tx1"/>
                </a:solidFill>
                <a:effectLst/>
                <a:latin typeface="+mn-lt"/>
                <a:ea typeface="+mn-ea"/>
                <a:cs typeface="+mn-cs"/>
                <a:hlinkClick r:id="rId8"/>
              </a:rPr>
              <a:t>Presidents program</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9"/>
              </a:rPr>
              <a:t>Speaker series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0"/>
              </a:rPr>
              <a:t>Program</a:t>
            </a:r>
            <a:endParaRPr lang="en-US" sz="1200" b="0" i="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1</a:t>
            </a:fld>
            <a:endParaRPr lang="en-US"/>
          </a:p>
        </p:txBody>
      </p:sp>
    </p:spTree>
    <p:extLst>
      <p:ext uri="{BB962C8B-B14F-4D97-AF65-F5344CB8AC3E}">
        <p14:creationId xmlns:p14="http://schemas.microsoft.com/office/powerpoint/2010/main" val="4284988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B465AC-788E-48FE-A28D-2DF1A269A658}"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54B965-C44B-43E2-B769-395CE07C3353}" type="slidenum">
              <a:rPr lang="en-US"/>
              <a:pPr/>
              <a:t>3</a:t>
            </a:fld>
            <a:endParaRPr lang="en-US"/>
          </a:p>
        </p:txBody>
      </p:sp>
      <p:sp>
        <p:nvSpPr>
          <p:cNvPr id="769026" name="Rectangle 2"/>
          <p:cNvSpPr>
            <a:spLocks noGrp="1" noRot="1" noChangeAspect="1" noChangeArrowheads="1" noTextEdit="1"/>
          </p:cNvSpPr>
          <p:nvPr>
            <p:ph type="sldImg"/>
          </p:nvPr>
        </p:nvSpPr>
        <p:spPr>
          <a:ln/>
        </p:spPr>
      </p:sp>
      <p:sp>
        <p:nvSpPr>
          <p:cNvPr id="76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54B965-C44B-43E2-B769-395CE07C3353}" type="slidenum">
              <a:rPr lang="en-US"/>
              <a:pPr/>
              <a:t>4</a:t>
            </a:fld>
            <a:endParaRPr lang="en-US"/>
          </a:p>
        </p:txBody>
      </p:sp>
      <p:sp>
        <p:nvSpPr>
          <p:cNvPr id="769026" name="Rectangle 2"/>
          <p:cNvSpPr>
            <a:spLocks noGrp="1" noRot="1" noChangeAspect="1" noChangeArrowheads="1" noTextEdit="1"/>
          </p:cNvSpPr>
          <p:nvPr>
            <p:ph type="sldImg"/>
          </p:nvPr>
        </p:nvSpPr>
        <p:spPr>
          <a:ln/>
        </p:spPr>
      </p:sp>
      <p:sp>
        <p:nvSpPr>
          <p:cNvPr id="769027" name="Rectangle 3"/>
          <p:cNvSpPr>
            <a:spLocks noGrp="1" noChangeArrowheads="1"/>
          </p:cNvSpPr>
          <p:nvPr>
            <p:ph type="body" idx="1"/>
          </p:nvPr>
        </p:nvSpPr>
        <p:spPr/>
        <p:txBody>
          <a:bodyPr/>
          <a:lstStyle/>
          <a:p>
            <a:r>
              <a:rPr lang="en-US" dirty="0" smtClean="0">
                <a:hlinkClick r:id="rId3"/>
              </a:rPr>
              <a:t>http://www.free-picture.net/animals/cats/bored-cat.jpg.html</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5</a:t>
            </a:fld>
            <a:endParaRPr lang="en-US"/>
          </a:p>
        </p:txBody>
      </p:sp>
    </p:spTree>
    <p:extLst>
      <p:ext uri="{BB962C8B-B14F-4D97-AF65-F5344CB8AC3E}">
        <p14:creationId xmlns:p14="http://schemas.microsoft.com/office/powerpoint/2010/main" val="3597912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http://oldladylaughing.blogspot.com/2013/01/yet-another-poem-about-dead-cat.html</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6</a:t>
            </a:fld>
            <a:endParaRPr lang="en-US"/>
          </a:p>
        </p:txBody>
      </p:sp>
    </p:spTree>
    <p:extLst>
      <p:ext uri="{BB962C8B-B14F-4D97-AF65-F5344CB8AC3E}">
        <p14:creationId xmlns:p14="http://schemas.microsoft.com/office/powerpoint/2010/main" val="194945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7</a:t>
            </a:fld>
            <a:endParaRPr lang="en-US"/>
          </a:p>
        </p:txBody>
      </p:sp>
    </p:spTree>
    <p:extLst>
      <p:ext uri="{BB962C8B-B14F-4D97-AF65-F5344CB8AC3E}">
        <p14:creationId xmlns:p14="http://schemas.microsoft.com/office/powerpoint/2010/main" val="1306013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8</a:t>
            </a:fld>
            <a:endParaRPr lang="en-US"/>
          </a:p>
        </p:txBody>
      </p:sp>
    </p:spTree>
    <p:extLst>
      <p:ext uri="{BB962C8B-B14F-4D97-AF65-F5344CB8AC3E}">
        <p14:creationId xmlns:p14="http://schemas.microsoft.com/office/powerpoint/2010/main" val="1306013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9</a:t>
            </a:fld>
            <a:endParaRPr lang="en-US"/>
          </a:p>
        </p:txBody>
      </p:sp>
    </p:spTree>
    <p:extLst>
      <p:ext uri="{BB962C8B-B14F-4D97-AF65-F5344CB8AC3E}">
        <p14:creationId xmlns:p14="http://schemas.microsoft.com/office/powerpoint/2010/main" val="3738090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flickr.com/photos/themaninblue/538623646/sizes/z/in/photolist-PAA3A-TrX9K-YenHk-2aqT5A-2kduAe-2pAP62-2ykixx-2z8Who-342jJQ-3Ek5dt-3TxPc8-4bMuUY-4capxP-4irQwz-4ofef7-4rwFuX-4rALgf-4rALpm-4uQua4-4uQwyF-4uQxqM-4uUB3C-4x92NZ-4yR7SR-4Ck388-4CPDUB-4EhVPF-4FhkTD-4Fmz85-4Fmz9L-4Fmzhf-4FVRzN-4JbHQP-4JbJQR-4JfXAh-4JfYt7-4LkFxt-4LpWrL-4Lq19A-4Lq6TY-4SkjAH-4UPv7H-4UTHvu-4VaV1p-4ZhbpW-5gXk71-5k1DqY-5kLuXd-5mw8Zd-5mMBPJ-5pswmt/</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10</a:t>
            </a:fld>
            <a:endParaRPr lang="en-US"/>
          </a:p>
        </p:txBody>
      </p:sp>
    </p:spTree>
    <p:extLst>
      <p:ext uri="{BB962C8B-B14F-4D97-AF65-F5344CB8AC3E}">
        <p14:creationId xmlns:p14="http://schemas.microsoft.com/office/powerpoint/2010/main" val="1306013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http://bit.ly/12vpOBy</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11</a:t>
            </a:fld>
            <a:endParaRPr lang="en-US"/>
          </a:p>
        </p:txBody>
      </p:sp>
    </p:spTree>
    <p:extLst>
      <p:ext uri="{BB962C8B-B14F-4D97-AF65-F5344CB8AC3E}">
        <p14:creationId xmlns:p14="http://schemas.microsoft.com/office/powerpoint/2010/main" val="3020516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645AA-C69C-4723-88EA-3C953A3398D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AC5C706-F0A4-4BBC-96BD-649E88E9E7E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F645AA-C69C-4723-88EA-3C953A3398D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C5C706-F0A4-4BBC-96BD-649E88E9E7E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B465AC-788E-48FE-A28D-2DF1A269A658}"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Attention – </a:t>
            </a:r>
            <a:r>
              <a:rPr lang="en-US" dirty="0" smtClean="0">
                <a:solidFill>
                  <a:srgbClr val="FF0000"/>
                </a:solidFill>
              </a:rPr>
              <a:t>act as sentries</a:t>
            </a:r>
          </a:p>
          <a:p>
            <a:pPr lvl="1"/>
            <a:r>
              <a:rPr lang="en-US" dirty="0" smtClean="0"/>
              <a:t>alerts, social media interventions, pathways through new influencers</a:t>
            </a:r>
          </a:p>
          <a:p>
            <a:r>
              <a:rPr lang="en-US" dirty="0" smtClean="0"/>
              <a:t>Assessment – </a:t>
            </a:r>
            <a:r>
              <a:rPr lang="en-US" dirty="0" smtClean="0">
                <a:solidFill>
                  <a:srgbClr val="FF0000"/>
                </a:solidFill>
              </a:rPr>
              <a:t>act as trusted, wise companion</a:t>
            </a:r>
          </a:p>
          <a:p>
            <a:pPr lvl="1"/>
            <a:r>
              <a:rPr lang="en-US" dirty="0" smtClean="0"/>
              <a:t>help assess the accuracy of info, timeliness of info, transparency and rigor of info</a:t>
            </a:r>
          </a:p>
          <a:p>
            <a:r>
              <a:rPr lang="en-US" dirty="0" smtClean="0"/>
              <a:t>Action – </a:t>
            </a:r>
            <a:r>
              <a:rPr lang="en-US" dirty="0" smtClean="0">
                <a:solidFill>
                  <a:srgbClr val="FF0000"/>
                </a:solidFill>
              </a:rPr>
              <a:t>act as helpful producers/enablers</a:t>
            </a:r>
          </a:p>
          <a:p>
            <a:pPr lvl="1"/>
            <a:r>
              <a:rPr lang="en-US" dirty="0" smtClean="0"/>
              <a:t>help give people outlets for expression, interpretation of their creations</a:t>
            </a:r>
          </a:p>
          <a:p>
            <a:endParaRPr lang="en-US" dirty="0"/>
          </a:p>
        </p:txBody>
      </p:sp>
      <p:sp>
        <p:nvSpPr>
          <p:cNvPr id="4" name="Slide Number Placeholder 3"/>
          <p:cNvSpPr>
            <a:spLocks noGrp="1"/>
          </p:cNvSpPr>
          <p:nvPr>
            <p:ph type="sldNum" sz="quarter" idx="10"/>
          </p:nvPr>
        </p:nvSpPr>
        <p:spPr/>
        <p:txBody>
          <a:bodyPr/>
          <a:lstStyle/>
          <a:p>
            <a:fld id="{FAC5C706-F0A4-4BBC-96BD-649E88E9E7E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AC5C706-F0A4-4BBC-96BD-649E88E9E7E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C5C706-F0A4-4BBC-96BD-649E88E9E7E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AC5C706-F0A4-4BBC-96BD-649E88E9E7E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http://www.nevon.net/nevon/2005/01/the_evolution_o.html</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5473B-ED02-4ABA-BB48-6B7A0DC59F9E}"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http://www.cat-breed-info.com/</a:t>
            </a:r>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7B10DD-AA01-4813-8EC6-FC0223209493}"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7B10DD-AA01-4813-8EC6-FC0223209493}"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http://bpvets.net/blog/?page_id=653</a:t>
            </a:r>
            <a:endParaRPr lang="en-US" dirty="0" smtClean="0"/>
          </a:p>
          <a:p>
            <a:r>
              <a:rPr lang="en-US" sz="1200" kern="1200" dirty="0" smtClean="0">
                <a:solidFill>
                  <a:schemeClr val="tx1"/>
                </a:solidFill>
                <a:latin typeface="+mn-lt"/>
                <a:ea typeface="+mn-ea"/>
                <a:cs typeface="+mn-cs"/>
              </a:rPr>
              <a:t>App -- </a:t>
            </a:r>
            <a:r>
              <a:rPr lang="en-US" sz="1200" b="1" kern="1200" dirty="0" smtClean="0">
                <a:solidFill>
                  <a:schemeClr val="tx1"/>
                </a:solidFill>
                <a:latin typeface="+mn-lt"/>
                <a:ea typeface="+mn-ea"/>
                <a:cs typeface="+mn-cs"/>
              </a:rPr>
              <a:t>German Traces NYC, Goethe-</a:t>
            </a:r>
            <a:r>
              <a:rPr lang="en-US" sz="1200" b="1" kern="1200" dirty="0" err="1" smtClean="0">
                <a:solidFill>
                  <a:schemeClr val="tx1"/>
                </a:solidFill>
                <a:latin typeface="+mn-lt"/>
                <a:ea typeface="+mn-ea"/>
                <a:cs typeface="+mn-cs"/>
              </a:rPr>
              <a:t>Institut</a:t>
            </a:r>
            <a:r>
              <a:rPr lang="en-US" sz="1200" b="1" kern="1200" dirty="0" smtClean="0">
                <a:solidFill>
                  <a:schemeClr val="tx1"/>
                </a:solidFill>
                <a:latin typeface="+mn-lt"/>
                <a:ea typeface="+mn-ea"/>
                <a:cs typeface="+mn-cs"/>
              </a:rPr>
              <a:t> New York Library with Pratt Institute School of Information and Library Science, New York City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The Library as Incubator Project hosts and celebrates libraries and artists around the country</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San Francisco – naturalization help and tax preparation help</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Nursing and Medical Services Pima County Public Library, Tucson, Ariz.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And get vital signs measured at the Topeka Library</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Musical instrument check out program – Lopez Island Washington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Lend telescopes and get lessons at Portland …. Check out fishing tackle in Kenai, Alaska</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Downloadable E-book App - Cuyahoga County Public Library, Parma, Ohio</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r>
              <a:rPr lang="en-US" sz="1200" b="1" kern="1200" dirty="0" err="1" smtClean="0">
                <a:solidFill>
                  <a:schemeClr val="tx1"/>
                </a:solidFill>
                <a:latin typeface="+mn-lt"/>
                <a:ea typeface="+mn-ea"/>
                <a:cs typeface="+mn-cs"/>
              </a:rPr>
              <a:t>LibraryFarm</a:t>
            </a:r>
            <a:r>
              <a:rPr lang="en-US" sz="1200" b="1" kern="1200" dirty="0" smtClean="0">
                <a:solidFill>
                  <a:schemeClr val="tx1"/>
                </a:solidFill>
                <a:latin typeface="+mn-lt"/>
                <a:ea typeface="+mn-ea"/>
                <a:cs typeface="+mn-cs"/>
              </a:rPr>
              <a:t> – Onondaga, NY</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Right Service at the Right Time App for help discovering and getting government services in Orlando, FLA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Snap &amp; Go Contra Costa County (Calif.) Library – QR codes; text a librarian</a:t>
            </a:r>
            <a:endParaRPr lang="en-US" sz="1200" kern="1200" dirty="0" smtClean="0">
              <a:solidFill>
                <a:schemeClr val="tx1"/>
              </a:solidFill>
              <a:latin typeface="+mn-lt"/>
              <a:ea typeface="+mn-ea"/>
              <a:cs typeface="+mn-cs"/>
            </a:endParaRPr>
          </a:p>
          <a:p>
            <a:r>
              <a:rPr lang="en-US" sz="1200" b="1" kern="1200" dirty="0" err="1" smtClean="0">
                <a:solidFill>
                  <a:schemeClr val="tx1"/>
                </a:solidFill>
                <a:latin typeface="+mn-lt"/>
                <a:ea typeface="+mn-ea"/>
                <a:cs typeface="+mn-cs"/>
              </a:rPr>
              <a:t>Gimme</a:t>
            </a:r>
            <a:r>
              <a:rPr lang="en-US" sz="1200" b="1" kern="1200" dirty="0" smtClean="0">
                <a:solidFill>
                  <a:schemeClr val="tx1"/>
                </a:solidFill>
                <a:latin typeface="+mn-lt"/>
                <a:ea typeface="+mn-ea"/>
                <a:cs typeface="+mn-cs"/>
              </a:rPr>
              <a:t> Engine Scottsdale (Ariz.) Public Library for book recommendations</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Also in </a:t>
            </a:r>
            <a:r>
              <a:rPr lang="en-US" sz="1200" b="1" kern="1200" dirty="0" err="1" smtClean="0">
                <a:solidFill>
                  <a:schemeClr val="tx1"/>
                </a:solidFill>
                <a:latin typeface="+mn-lt"/>
                <a:ea typeface="+mn-ea"/>
                <a:cs typeface="+mn-cs"/>
              </a:rPr>
              <a:t>Tuscon</a:t>
            </a:r>
            <a:r>
              <a:rPr lang="en-US" sz="1200" b="1" kern="1200" dirty="0" smtClean="0">
                <a:solidFill>
                  <a:schemeClr val="tx1"/>
                </a:solidFill>
                <a:latin typeface="+mn-lt"/>
                <a:ea typeface="+mn-ea"/>
                <a:cs typeface="+mn-cs"/>
              </a:rPr>
              <a:t> -- Story Town: </a:t>
            </a:r>
            <a:r>
              <a:rPr lang="en-US" sz="1200" kern="1200" dirty="0" smtClean="0">
                <a:solidFill>
                  <a:schemeClr val="tx1"/>
                </a:solidFill>
                <a:latin typeface="+mn-lt"/>
                <a:ea typeface="+mn-ea"/>
                <a:cs typeface="+mn-cs"/>
              </a:rPr>
              <a:t>Live stage shows of favorite children’s books. </a:t>
            </a:r>
          </a:p>
          <a:p>
            <a:r>
              <a:rPr lang="en-US" sz="1200" b="1" kern="1200" dirty="0" smtClean="0">
                <a:solidFill>
                  <a:schemeClr val="tx1"/>
                </a:solidFill>
                <a:latin typeface="+mn-lt"/>
                <a:ea typeface="+mn-ea"/>
                <a:cs typeface="+mn-cs"/>
              </a:rPr>
              <a:t>The Library as Incubator Project hosts and celebrates libraries and artists around the country</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Downloadable E-book App - Cuyahoga County Public Library, Parma, Ohio</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 librarian in the home – rural elderly, Ft. Collins, CO</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Silent film accompanied by piano – Darien Connecticut</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Zombie Survival Training for Teens – Marshall County, Kentucky</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i="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i="1" u="sng" kern="1200" dirty="0" smtClean="0">
                <a:solidFill>
                  <a:schemeClr val="tx1"/>
                </a:solidFill>
                <a:latin typeface="+mn-lt"/>
                <a:ea typeface="+mn-ea"/>
                <a:cs typeface="+mn-cs"/>
              </a:rPr>
              <a:t>A lot of just good blocking and tackling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Harry Potter Parties / Read to a dog / therapy dogs / Beanie Baby reading / haunted history tours / stuffed animal sleepover / yoga classes and aerobics for seniors / teen battle of the bands / gaming nights / comics conventions /star wars parties / crafting guilds as fundraisers to build deeper ties to communities / cooking classes / soap making classes / how-to festivals / library-</a:t>
            </a:r>
            <a:r>
              <a:rPr lang="en-US" sz="1200" kern="1200" dirty="0" err="1" smtClean="0">
                <a:solidFill>
                  <a:schemeClr val="tx1"/>
                </a:solidFill>
                <a:latin typeface="+mn-lt"/>
                <a:ea typeface="+mn-ea"/>
                <a:cs typeface="+mn-cs"/>
              </a:rPr>
              <a:t>oke</a:t>
            </a:r>
            <a:r>
              <a:rPr lang="en-US" sz="1200" kern="1200" dirty="0" smtClean="0">
                <a:solidFill>
                  <a:schemeClr val="tx1"/>
                </a:solidFill>
                <a:latin typeface="+mn-lt"/>
                <a:ea typeface="+mn-ea"/>
                <a:cs typeface="+mn-cs"/>
              </a:rPr>
              <a:t> (karaoke at library) / wine tastings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Now famous hog butchering demonstrations in Overland Park, Kansas</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Cherry Hill, NJ Valentine's Day Shipper's Shindig </a:t>
            </a:r>
            <a:r>
              <a:rPr lang="en-US" sz="1200" kern="1200" dirty="0" smtClean="0">
                <a:solidFill>
                  <a:schemeClr val="tx1"/>
                </a:solidFill>
                <a:latin typeface="+mn-lt"/>
                <a:ea typeface="+mn-ea"/>
                <a:cs typeface="+mn-cs"/>
              </a:rPr>
              <a:t>–</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a:t>
            </a:r>
            <a:r>
              <a:rPr lang="en-US" sz="1200" kern="1200" dirty="0" err="1" smtClean="0">
                <a:solidFill>
                  <a:schemeClr val="tx1"/>
                </a:solidFill>
                <a:latin typeface="+mn-lt"/>
                <a:ea typeface="+mn-ea"/>
                <a:cs typeface="+mn-cs"/>
              </a:rPr>
              <a:t>fandoms</a:t>
            </a:r>
            <a:r>
              <a:rPr lang="en-US" sz="1200" kern="1200" dirty="0" smtClean="0">
                <a:solidFill>
                  <a:schemeClr val="tx1"/>
                </a:solidFill>
                <a:latin typeface="+mn-lt"/>
                <a:ea typeface="+mn-ea"/>
                <a:cs typeface="+mn-cs"/>
              </a:rPr>
              <a:t>, "shipping" is short for "</a:t>
            </a:r>
            <a:r>
              <a:rPr lang="en-US" sz="1200" kern="1200" dirty="0" err="1" smtClean="0">
                <a:solidFill>
                  <a:schemeClr val="tx1"/>
                </a:solidFill>
                <a:latin typeface="+mn-lt"/>
                <a:ea typeface="+mn-ea"/>
                <a:cs typeface="+mn-cs"/>
              </a:rPr>
              <a:t>relationshipping</a:t>
            </a:r>
            <a:r>
              <a:rPr lang="en-US" sz="1200" kern="1200" dirty="0" smtClean="0">
                <a:solidFill>
                  <a:schemeClr val="tx1"/>
                </a:solidFill>
                <a:latin typeface="+mn-lt"/>
                <a:ea typeface="+mn-ea"/>
                <a:cs typeface="+mn-cs"/>
              </a:rPr>
              <a:t>" and involves "imagining a relationship between two fictional characters from a show, movie, or book series."</a:t>
            </a:r>
          </a:p>
          <a:p>
            <a:r>
              <a:rPr lang="en-US" sz="1200" b="1" kern="1200" dirty="0" smtClean="0">
                <a:solidFill>
                  <a:schemeClr val="tx1"/>
                </a:solidFill>
                <a:latin typeface="+mn-lt"/>
                <a:ea typeface="+mn-ea"/>
                <a:cs typeface="+mn-cs"/>
              </a:rPr>
              <a:t>Ocean County, Ready Set Date speed dating nights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015473B-ED02-4ABA-BB48-6B7A0DC59F9E}"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F645AA-C69C-4723-88EA-3C953A3398DE}"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7B10DD-AA01-4813-8EC6-FC0223209493}"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A6D36A-5D42-4DF6-BDEB-714A295A66A4}" type="datetimeFigureOut">
              <a:rPr lang="en-US" smtClean="0"/>
              <a:pPr/>
              <a:t>7/15/13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4254199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6D36A-5D42-4DF6-BDEB-714A295A66A4}" type="datetimeFigureOut">
              <a:rPr lang="en-US" smtClean="0"/>
              <a:pPr/>
              <a:t>7/15/13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1074472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A6D36A-5D42-4DF6-BDEB-714A295A66A4}" type="datetimeFigureOut">
              <a:rPr lang="en-US" smtClean="0"/>
              <a:pPr/>
              <a:t>7/15/13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385562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A6D36A-5D42-4DF6-BDEB-714A295A66A4}" type="datetimeFigureOut">
              <a:rPr lang="en-US" smtClean="0"/>
              <a:pPr/>
              <a:t>7/15/13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342710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A6D36A-5D42-4DF6-BDEB-714A295A66A4}" type="datetimeFigureOut">
              <a:rPr lang="en-US" smtClean="0"/>
              <a:pPr/>
              <a:t>7/15/13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369676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A6D36A-5D42-4DF6-BDEB-714A295A66A4}" type="datetimeFigureOut">
              <a:rPr lang="en-US" smtClean="0"/>
              <a:pPr/>
              <a:t>7/15/13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3945842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6D36A-5D42-4DF6-BDEB-714A295A66A4}" type="datetimeFigureOut">
              <a:rPr lang="en-US" smtClean="0"/>
              <a:pPr/>
              <a:t>7/15/13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318511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6D36A-5D42-4DF6-BDEB-714A295A66A4}" type="datetimeFigureOut">
              <a:rPr lang="en-US" smtClean="0"/>
              <a:pPr/>
              <a:t>7/15/13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1127870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6D36A-5D42-4DF6-BDEB-714A295A66A4}" type="datetimeFigureOut">
              <a:rPr lang="en-US" smtClean="0"/>
              <a:pPr/>
              <a:t>7/15/13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218464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6D36A-5D42-4DF6-BDEB-714A295A66A4}" type="datetimeFigureOut">
              <a:rPr lang="en-US" smtClean="0"/>
              <a:pPr/>
              <a:t>7/15/13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610214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6D36A-5D42-4DF6-BDEB-714A295A66A4}" type="datetimeFigureOut">
              <a:rPr lang="en-US" smtClean="0"/>
              <a:pPr/>
              <a:t>7/15/13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73457-025D-4EDB-8B31-3227381C3B4C}" type="slidenum">
              <a:rPr lang="en-US" smtClean="0"/>
              <a:pPr/>
              <a:t>‹#›</a:t>
            </a:fld>
            <a:endParaRPr lang="en-US"/>
          </a:p>
        </p:txBody>
      </p:sp>
    </p:spTree>
    <p:extLst>
      <p:ext uri="{BB962C8B-B14F-4D97-AF65-F5344CB8AC3E}">
        <p14:creationId xmlns:p14="http://schemas.microsoft.com/office/powerpoint/2010/main" val="40548444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6D36A-5D42-4DF6-BDEB-714A295A66A4}" type="datetimeFigureOut">
              <a:rPr lang="en-US" smtClean="0"/>
              <a:pPr/>
              <a:t>7/15/13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B73457-025D-4EDB-8B31-3227381C3B4C}" type="slidenum">
              <a:rPr lang="en-US" smtClean="0"/>
              <a:pPr/>
              <a:t>‹#›</a:t>
            </a:fld>
            <a:endParaRPr lang="en-US"/>
          </a:p>
        </p:txBody>
      </p:sp>
    </p:spTree>
    <p:extLst>
      <p:ext uri="{BB962C8B-B14F-4D97-AF65-F5344CB8AC3E}">
        <p14:creationId xmlns:p14="http://schemas.microsoft.com/office/powerpoint/2010/main" val="307910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hyperlink" Target="https://twitter.com/"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bit.ly/dUvWe3" TargetMode="External"/><Relationship Id="rId4" Type="http://schemas.openxmlformats.org/officeDocument/2006/relationships/hyperlink" Target="http://bit.ly/100qMub" TargetMode="External"/><Relationship Id="rId5" Type="http://schemas.openxmlformats.org/officeDocument/2006/relationships/hyperlink" Target="http://www.pewresearch.org/" TargetMode="External"/><Relationship Id="rId6" Type="http://schemas.openxmlformats.org/officeDocument/2006/relationships/image" Target="../media/image2.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hyperlink" Target="mailto:lrainie@pewinternet.org" TargetMode="External"/><Relationship Id="rId4" Type="http://schemas.openxmlformats.org/officeDocument/2006/relationships/hyperlink" Target="mailto:kzickuhr@pewinternet.org" TargetMode="External"/><Relationship Id="rId5" Type="http://schemas.openxmlformats.org/officeDocument/2006/relationships/hyperlink" Target="mailto:mmadden@pewinternet.org" TargetMode="Externa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C13_session_title_slide.jpg"/>
          <p:cNvPicPr>
            <a:picLocks noChangeAspect="1"/>
          </p:cNvPicPr>
          <p:nvPr/>
        </p:nvPicPr>
        <p:blipFill>
          <a:blip r:embed="rId3"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1066800"/>
            <a:ext cx="7772400" cy="1470025"/>
          </a:xfrm>
        </p:spPr>
        <p:txBody>
          <a:bodyPr/>
          <a:lstStyle/>
          <a:p>
            <a:r>
              <a:rPr lang="en-US" dirty="0" smtClean="0"/>
              <a:t>The Myth and Reality of the Evolving Patron(s)</a:t>
            </a:r>
            <a:endParaRPr lang="en-US" dirty="0"/>
          </a:p>
        </p:txBody>
      </p:sp>
      <p:sp>
        <p:nvSpPr>
          <p:cNvPr id="3" name="Subtitle 2"/>
          <p:cNvSpPr>
            <a:spLocks noGrp="1"/>
          </p:cNvSpPr>
          <p:nvPr>
            <p:ph type="subTitle" idx="1"/>
          </p:nvPr>
        </p:nvSpPr>
        <p:spPr>
          <a:xfrm>
            <a:off x="1371600" y="2667000"/>
            <a:ext cx="6400800" cy="2743200"/>
          </a:xfrm>
        </p:spPr>
        <p:txBody>
          <a:bodyPr>
            <a:normAutofit/>
          </a:bodyPr>
          <a:lstStyle/>
          <a:p>
            <a:r>
              <a:rPr lang="en-US" dirty="0" smtClean="0"/>
              <a:t>Lee Rainie (@</a:t>
            </a:r>
            <a:r>
              <a:rPr lang="en-US" dirty="0" err="1" smtClean="0"/>
              <a:t>lrainie</a:t>
            </a:r>
            <a:r>
              <a:rPr lang="en-US" dirty="0" smtClean="0"/>
              <a:t>)</a:t>
            </a:r>
          </a:p>
          <a:p>
            <a:r>
              <a:rPr lang="en-US" dirty="0" smtClean="0"/>
              <a:t>Director</a:t>
            </a:r>
          </a:p>
          <a:p>
            <a:r>
              <a:rPr lang="en-US" dirty="0" smtClean="0"/>
              <a:t>Pew Research Internet Project</a:t>
            </a:r>
          </a:p>
          <a:p>
            <a:r>
              <a:rPr lang="en-US" dirty="0" smtClean="0">
                <a:solidFill>
                  <a:schemeClr val="tx1"/>
                </a:solidFill>
                <a:hlinkClick r:id="rId4"/>
              </a:rPr>
              <a:t>#rusapres13</a:t>
            </a:r>
            <a:endParaRPr lang="en-US" dirty="0" smtClean="0">
              <a:solidFill>
                <a:schemeClr val="tx1"/>
              </a:solidFill>
            </a:endParaRPr>
          </a:p>
          <a:p>
            <a:endParaRPr lang="en-US" dirty="0" smtClean="0"/>
          </a:p>
          <a:p>
            <a:endParaRPr lang="en-US" dirty="0"/>
          </a:p>
        </p:txBody>
      </p:sp>
    </p:spTree>
    <p:extLst>
      <p:ext uri="{BB962C8B-B14F-4D97-AF65-F5344CB8AC3E}">
        <p14:creationId xmlns:p14="http://schemas.microsoft.com/office/powerpoint/2010/main" val="31834376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1524000" y="3657600"/>
            <a:ext cx="6400800" cy="2209800"/>
          </a:xfrm>
        </p:spPr>
        <p:txBody>
          <a:bodyPr>
            <a:normAutofit/>
          </a:bodyPr>
          <a:lstStyle/>
          <a:p>
            <a:pPr algn="ctr">
              <a:buNone/>
            </a:pPr>
            <a:r>
              <a:rPr lang="en-US" dirty="0" smtClean="0"/>
              <a:t>“</a:t>
            </a:r>
            <a:r>
              <a:rPr lang="en-US" sz="3200" dirty="0" smtClean="0"/>
              <a:t>Tell the truth, and trust the people” </a:t>
            </a:r>
          </a:p>
          <a:p>
            <a:pPr algn="ctr">
              <a:buNone/>
            </a:pPr>
            <a:r>
              <a:rPr lang="en-US" sz="2600" dirty="0" smtClean="0"/>
              <a:t>-- Joseph N. Pew, Jr. </a:t>
            </a:r>
          </a:p>
          <a:p>
            <a:pPr lvl="0" algn="ctr" fontAlgn="base">
              <a:spcAft>
                <a:spcPct val="0"/>
              </a:spcAft>
              <a:buNone/>
              <a:defRPr/>
            </a:pPr>
            <a:r>
              <a:rPr lang="en-US" sz="2400" dirty="0" smtClean="0">
                <a:hlinkClick r:id="rId3"/>
              </a:rPr>
              <a:t>http://bit.ly/dUvWe3</a:t>
            </a:r>
            <a:endParaRPr lang="en-US" sz="2400" dirty="0" smtClean="0"/>
          </a:p>
          <a:p>
            <a:pPr lvl="0" algn="ctr">
              <a:buNone/>
            </a:pPr>
            <a:r>
              <a:rPr lang="en-US" sz="2400" dirty="0" smtClean="0">
                <a:hlinkClick r:id="rId4"/>
              </a:rPr>
              <a:t>http://bit.ly/100qMub</a:t>
            </a:r>
            <a:r>
              <a:rPr lang="en-US" sz="2400" dirty="0" smtClean="0"/>
              <a:t>  </a:t>
            </a:r>
          </a:p>
          <a:p>
            <a:pPr>
              <a:buNone/>
            </a:pPr>
            <a:endParaRPr lang="en-US" sz="2000" dirty="0" smtClean="0"/>
          </a:p>
        </p:txBody>
      </p:sp>
      <p:sp>
        <p:nvSpPr>
          <p:cNvPr id="56322" name="AutoShape 2" descr="data:image/jpeg;base64,/9j/4AAQSkZJRgABAQAAAQABAAD/2wCEAAkGBxISEhUTEhQVFhMXGRoXFBgWGBoaGhwaGR8ZHhoWFxgaIiggGCYlHR4dIzEhJSorLi8xIB8zODMsNygvLisBCgoKDg0OFBAPGDckHxwsNDQuNzc3NDc3KzA3LC80Nzc3LCssMTcwODcsLis3KzArLDc3MTU0MisrNy0sKzI1Lv/AABEIAFAA8AMBIgACEQEDEQH/xAAcAAEAAgMBAQEAAAAAAAAAAAAABQYDBAcBAgj/xABEEAABAwICBQcIBgkFAQAAAAABAAIDBBESIQUGMUFRBxMiYXGBkRQyM1Nyk6HTI3OCsbPBFjQ1QmJjstHwFYOEosMI/8QAGQEBAQEBAQEAAAAAAAAAAAAAAAEDBAIF/8QAHhEBAQACAQUBAAAAAAAAAAAAAAECEQMEEiExQVH/2gAMAwEAAhEDEQA/AO4oiICIiAiIgIiICIiAiIgIiICIiAiIgIiICIiAiIgIiICIiAiIgIiICIiDwuAXmMcQqNyknpw+y/72qJ0VqxPURiVjmBpuBcm+RI4dSDqAcOKFw4qqaq6uTU0pfI5pBbbIk53HEKq61VhlqpCL2b0Rbg3L77oOrAoqzqBWY6YsJzjcR3HMfmO5RGvOnn84aeNxa1o+kIyJJ/dvwAQXjyhl7Ym34XF/BZCVy52qlQIOfs3Zjw/vW238M7LZ0VVzVUD6S+J+Toy47gRiaT9yDo+McQvOdbxHiuTaR0VNTPY2W13Zizr7CFzam0DUV9fPBTYTIHSSdN5aMLXgHOx3uCD9SNcDsN18mRvEeKpfJloKfRtFKyrwBwe6TovxDDhG8gcCvz5puvfUzTVBxWlkc6+Y84kgdWVkH66Xy6QDaR4qu8nWl/K9HU0pN34MEntxksce8i/euM8uDj/qrsz6GLf1vQfokG+xeB42XF+1cr5BdYOcgko3npRHHHfbzbznbsd/UOKqeqDj+kjsz+sVP/og7/zjeI8V9E22r8t1rz/rDsz+v8f56vvLprXdzdHwuORD6jDtJ2siy7nEeyg7M14Owgr6VC5MdVm6NpOeqMqiUB0uLawbWxDs39fYrVovTTJ3OaOiRsB3jiP7LPLmwxymFvm+nuceVxuUniJNFgrKtkTS55sPv6hxVXiqJ6uYFhLGsNwdzR18SVjz9VjxXHGTeV+RpxcFzlyt1J9W9ECLqYCIiAiIgIiIKHylefD7L/vasOr+trKeBsRjc4guNwRbMk/ms3KV58Psv+9q3dUdCU8tKx8kTXOJdcm+5xA+CCTh1gbJSSVIaW4Q4AE3zGzZxJCqOq2jTNFVOOZ5vC32j0h8QFL67c3T07YImhoe65A4DafGyr2in10bPoBIGOOLosBB2C9yDwQb/J7WYZ3RnZI3Ltbn911C6UdiqpCd8hv42XlHK+CoY9wLXMeC4EWNt4tuuCVm1hh5uqk4YsbesOzBVR1d0YLcO61u5Qeh9VIaeQSMdIXAEZkWzFsxZbs2mIhTmfEMOHEM99sm243yVb1S0/VVE4Y9zSwNJd0QD1ZjrsorDyh+ng7D/UFROSL9uVP1U/4sSvfKH6eDsP8AUFROSL9uVP1U/wCLEg6FywaWNPouYNNnzWhb2PPT/wCmL4LldBq7i1dnqQOmKgSD2IyI3W6hdx+ypjl/0vingpWnKNpleP4n5N+AOXWFXKdmnm03krI6kUpa5vNiFmEtfcuFy3Fnc53vmgu//wA/aVvFUUpObHCVo6n5H4j4qucrbA7TsTSLgilBHEGQgjwUTyTaSNNpWEOuBJigkB/i2X7Htb8VL8rH7eh/4n4hQaUBOhdO2NxEJLdsE2w9gy72HgtnU831kJGw1FSR4SK08vugccMVY0Zxnm5fYeeiT2Oy+0qFySuJ0vTkm5JkJJ9h6CH1gnMekqiRtsTKuR4vsuyUuF+8Lb1Q0swaUhqasYw+bFIXXydJez+5xB4LX0xAJNKSxuvhfWuY62Rs+bCbHdkVcOXDViOmkgmhYGRPYIS0bAYx0Rb2MvsoOq6dpJ5ZQCbQ7QdwG+/ErU0novmTjhJuy2LiP4h1dS0NRNYTW0MLnOvJG0RS33ubliPtCx8Vaag/S94/JfN5eh48rnbbu33+OvDqs8e2T1Pn6g42zVsgLzZgyJ3DqHElT2imhrg1os0A2H5niV804AkDWgBrSQANm9fWjPP7itOm6acV7srvK+6883N3+JNYz1EsiIu5zCIiDSdPNc2jjtu+kd8teeUT+rj9675azlFBg8on9XH713y08on9XH713y1nRNiq616Gqqt0ZY2BuAOBxSv322Wj6lI6u01RTwNicyIkFxuJXWzJO+PrUyibFP1n0FWVUoe0QBoaGgGV995Jyi/yysVDz0cbIxHH0WhvpXbh9Wtt8rWkAkAuNm33nbYL4fUsFruGZIHaNqbFR1k1bqqiYysbA0FoBDpX3uLi+UXCy2dJavzTwxh7YhPG0NxiV1jbcfo72VlfUsAJLgAG4jfc3ivZKhgvcjIgHtIuB4Zpsc8/Qyu2Wp7fWvt+GrXq9oqSlYQI43Pd57uddn1D6PIKaikDhdpuCvnyhnR6Q6eTevfkmxWtZ9DVVVJG9rYWhgscUr+IOVo1XdSdRa2i0hLWSGmcx7JGhrZZMQxvY4E3itkGrpTXgi4OX9tqxNrIzezh0fO25dvimxyfT3JrpCq0i+rkdS826VjsHOyX5tmEBvorXwtXVxPMMhFH713y1kkna29yBhALuoG9ifBexShwuDf/ADrTY43pjkr0g+tkqYH0rGmXno2ukkuDcOsbRcVK64agV1ZpGOsaaZrWCHE10klyYnYja0Vs100VDMxiF2kNd1E2sD23C955vEbcP2uCbEfpulkqqeWnkijLJGFh+ldvGR9HlY5rmepHJlX0VbFUvdSvbHiuGyyXOJrm5XitvXWTVx4XOxjC0lrjfYRkQe9JKtjTYuAOXx2dibHHqjkr0g6uNVjpcBqefw85Je3OY8PorXtkuga+aCm0jRvp8ETX3a+JxldZr2nI5R7xcHqJVjNSzFhv0uGe/YvG1TC7DiF72t1jcmxzPUDUXSOj5JC91K+KRou1sslw8HouF4rbLg93BX2WKoL8WCK1wfSu3W/lrfjqmOOEOBOfwyNuNisylmxFsiqA/Fgitcn0rt/+2lJHUMdcsi2etd8tSiKahtg8on9XH713y08on9XH713y1nRetjB5RP6uP3rvlp5RP6uP3rvlrOibAohRAREUBERBq1tLzmEHYL57wbdFw6wc1qimktGXAlzS8uwEDzr2IuR4KURUR9dRmR0eXR2SA7cOTgMtvSA+KxxUTxEA4EvxYiWus4fugtOy+EAEHrUoiDXoGvDAHm7rnhe1za9sibbbLWFCSyNrssIOY3OyLSOwi6kUQa9BG5rAH2xXJNtmZJyWCalcWTN3vddue6zB3bCt9EEbUUTrSgEnE1gbc53BdcXOzat2nvbMOHtEE+IJWVEEbLQux422zkaXDiwFpv2gj4leinfith6PO85iuLWtsttvfJSKIISTRbziGWFxke4X2uxvMfwcCetoWerpHuc6wd0mtAs4Bt2384bSO5SiINJkThK51nEOw7CMOQsbgm6xsonBwcSSOdc8tuLWN8Lh1g2yUiiCNpad7XiwLWdLGC4Obns5sec3PO2Q2qSREBERQEREBER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descr="C:\Users\lrainie\AppData\Local\Microsoft\Windows\Temporary Internet Files\Content.Outlook\4YD0DD0G\FactTank-logo_300x100.png">
            <a:hlinkClick r:id="rId5"/>
          </p:cNvPr>
          <p:cNvPicPr>
            <a:picLocks noChangeAspect="1" noChangeArrowheads="1"/>
          </p:cNvPicPr>
          <p:nvPr/>
        </p:nvPicPr>
        <p:blipFill>
          <a:blip r:embed="rId6" cstate="print"/>
          <a:srcRect/>
          <a:stretch>
            <a:fillRect/>
          </a:stretch>
        </p:blipFill>
        <p:spPr bwMode="auto">
          <a:xfrm>
            <a:off x="762000" y="762001"/>
            <a:ext cx="7537767" cy="2514600"/>
          </a:xfrm>
          <a:prstGeom prst="rect">
            <a:avLst/>
          </a:prstGeom>
          <a:noFill/>
        </p:spPr>
      </p:pic>
    </p:spTree>
    <p:extLst>
      <p:ext uri="{BB962C8B-B14F-4D97-AF65-F5344CB8AC3E}">
        <p14:creationId xmlns:p14="http://schemas.microsoft.com/office/powerpoint/2010/main" val="21072575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4294967295"/>
          </p:nvPr>
        </p:nvSpPr>
        <p:spPr>
          <a:xfrm>
            <a:off x="8532813" y="6477000"/>
            <a:ext cx="458787" cy="381000"/>
          </a:xfrm>
          <a:prstGeom prst="rect">
            <a:avLst/>
          </a:prstGeom>
        </p:spPr>
        <p:txBody>
          <a:bodyPr/>
          <a:lstStyle/>
          <a:p>
            <a:fld id="{43628EDD-B49D-45C9-8131-466C218192E8}" type="slidenum">
              <a:rPr lang="en-US"/>
              <a:pPr/>
              <a:t>3</a:t>
            </a:fld>
            <a:endParaRPr lang="en-US"/>
          </a:p>
        </p:txBody>
      </p:sp>
      <p:pic>
        <p:nvPicPr>
          <p:cNvPr id="768002" name="Picture 2"/>
          <p:cNvPicPr>
            <a:picLocks noChangeAspect="1" noChangeArrowheads="1"/>
          </p:cNvPicPr>
          <p:nvPr/>
        </p:nvPicPr>
        <p:blipFill>
          <a:blip r:embed="rId3" cstate="print"/>
          <a:srcRect l="28125" t="33031" r="29999" b="54848"/>
          <a:stretch>
            <a:fillRect/>
          </a:stretch>
        </p:blipFill>
        <p:spPr bwMode="auto">
          <a:xfrm>
            <a:off x="1981200" y="304800"/>
            <a:ext cx="5105400" cy="762000"/>
          </a:xfrm>
          <a:prstGeom prst="rect">
            <a:avLst/>
          </a:prstGeom>
          <a:noFill/>
          <a:ln w="9525" algn="ctr">
            <a:noFill/>
            <a:miter lim="800000"/>
            <a:headEnd/>
            <a:tailEnd/>
          </a:ln>
          <a:effectLst/>
        </p:spPr>
      </p:pic>
      <p:pic>
        <p:nvPicPr>
          <p:cNvPr id="768003" name="Picture 3"/>
          <p:cNvPicPr>
            <a:picLocks noChangeAspect="1" noChangeArrowheads="1"/>
          </p:cNvPicPr>
          <p:nvPr/>
        </p:nvPicPr>
        <p:blipFill>
          <a:blip r:embed="rId4" cstate="print"/>
          <a:srcRect l="10626" t="43939" r="38124" b="15758"/>
          <a:stretch>
            <a:fillRect/>
          </a:stretch>
        </p:blipFill>
        <p:spPr bwMode="auto">
          <a:xfrm>
            <a:off x="914400" y="2868613"/>
            <a:ext cx="7772400" cy="3151187"/>
          </a:xfrm>
          <a:prstGeom prst="rect">
            <a:avLst/>
          </a:prstGeom>
          <a:noFill/>
          <a:ln w="9525" algn="ctr">
            <a:noFill/>
            <a:miter lim="800000"/>
            <a:headEnd/>
            <a:tailEnd/>
          </a:ln>
          <a:effectLst/>
        </p:spPr>
      </p:pic>
      <p:sp>
        <p:nvSpPr>
          <p:cNvPr id="768004" name="AutoShape 4"/>
          <p:cNvSpPr>
            <a:spLocks noChangeArrowheads="1"/>
          </p:cNvSpPr>
          <p:nvPr/>
        </p:nvSpPr>
        <p:spPr bwMode="auto">
          <a:xfrm>
            <a:off x="1752600" y="2133600"/>
            <a:ext cx="7162800" cy="3962400"/>
          </a:xfrm>
          <a:prstGeom prst="wedgeRoundRectCallout">
            <a:avLst>
              <a:gd name="adj1" fmla="val -54190"/>
              <a:gd name="adj2" fmla="val 4769"/>
              <a:gd name="adj3" fmla="val 16667"/>
            </a:avLst>
          </a:prstGeom>
          <a:solidFill>
            <a:schemeClr val="bg1"/>
          </a:solidFill>
          <a:ln w="9525">
            <a:solidFill>
              <a:schemeClr val="tx1"/>
            </a:solidFill>
            <a:miter lim="800000"/>
            <a:headEnd/>
            <a:tailEnd/>
          </a:ln>
          <a:effectLst/>
        </p:spPr>
        <p:txBody>
          <a:bodyPr/>
          <a:lstStyle/>
          <a:p>
            <a:pPr algn="ctr"/>
            <a:r>
              <a:rPr lang="en-US" sz="4400" i="0" dirty="0">
                <a:solidFill>
                  <a:schemeClr val="tx2"/>
                </a:solidFill>
                <a:latin typeface="Arial" charset="0"/>
              </a:rPr>
              <a:t>“</a:t>
            </a:r>
            <a:r>
              <a:rPr lang="en-US" sz="4400" i="0" dirty="0" err="1">
                <a:solidFill>
                  <a:schemeClr val="tx2"/>
                </a:solidFill>
                <a:latin typeface="Arial" charset="0"/>
              </a:rPr>
              <a:t>Tweckle</a:t>
            </a:r>
            <a:r>
              <a:rPr lang="en-US" sz="4400" i="0" dirty="0">
                <a:solidFill>
                  <a:schemeClr val="tx2"/>
                </a:solidFill>
                <a:latin typeface="Arial" charset="0"/>
              </a:rPr>
              <a:t> (</a:t>
            </a:r>
            <a:r>
              <a:rPr lang="en-US" sz="4400" i="0" dirty="0" err="1">
                <a:solidFill>
                  <a:schemeClr val="tx2"/>
                </a:solidFill>
                <a:latin typeface="Arial" charset="0"/>
              </a:rPr>
              <a:t>twek’ul</a:t>
            </a:r>
            <a:r>
              <a:rPr lang="en-US" sz="4400" i="0" dirty="0">
                <a:solidFill>
                  <a:schemeClr val="tx2"/>
                </a:solidFill>
                <a:latin typeface="Arial" charset="0"/>
              </a:rPr>
              <a:t>) </a:t>
            </a:r>
            <a:r>
              <a:rPr lang="en-US" sz="4400" i="0" dirty="0" err="1">
                <a:solidFill>
                  <a:schemeClr val="tx2"/>
                </a:solidFill>
                <a:latin typeface="Arial" charset="0"/>
              </a:rPr>
              <a:t>vt</a:t>
            </a:r>
            <a:r>
              <a:rPr lang="en-US" sz="4400" i="0" dirty="0">
                <a:solidFill>
                  <a:schemeClr val="tx2"/>
                </a:solidFill>
                <a:latin typeface="Arial" charset="0"/>
              </a:rPr>
              <a:t>. To abuse a speaker to Twitter followers in the audience while he/she is speaking.”</a:t>
            </a:r>
            <a:endParaRPr lang="en-US" sz="4400" b="1" i="0" dirty="0">
              <a:solidFill>
                <a:schemeClr val="tx2"/>
              </a:solidFill>
              <a:latin typeface="Arial Narrow"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80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0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4" name="Picture 4" descr="http://farm3.staticflickr.com/2597/4060718090_22bf882c3d_z.jpg"/>
          <p:cNvPicPr>
            <a:picLocks noChangeAspect="1" noChangeArrowheads="1"/>
          </p:cNvPicPr>
          <p:nvPr/>
        </p:nvPicPr>
        <p:blipFill>
          <a:blip r:embed="rId3" cstate="print"/>
          <a:srcRect/>
          <a:stretch>
            <a:fillRect/>
          </a:stretch>
        </p:blipFill>
        <p:spPr bwMode="auto">
          <a:xfrm>
            <a:off x="-1219200" y="-39649"/>
            <a:ext cx="11963400" cy="6897649"/>
          </a:xfrm>
          <a:prstGeom prst="rect">
            <a:avLst/>
          </a:prstGeom>
          <a:noFill/>
        </p:spPr>
      </p:pic>
      <p:sp>
        <p:nvSpPr>
          <p:cNvPr id="7" name="Slide Number Placeholder 4"/>
          <p:cNvSpPr>
            <a:spLocks noGrp="1"/>
          </p:cNvSpPr>
          <p:nvPr>
            <p:ph type="sldNum" sz="quarter" idx="4294967295"/>
          </p:nvPr>
        </p:nvSpPr>
        <p:spPr>
          <a:xfrm>
            <a:off x="8532813" y="6477000"/>
            <a:ext cx="458787" cy="381000"/>
          </a:xfrm>
          <a:prstGeom prst="rect">
            <a:avLst/>
          </a:prstGeom>
        </p:spPr>
        <p:txBody>
          <a:bodyPr/>
          <a:lstStyle/>
          <a:p>
            <a:fld id="{43628EDD-B49D-45C9-8131-466C218192E8}" type="slidenum">
              <a:rPr lang="en-US"/>
              <a:pPr/>
              <a:t>4</a:t>
            </a:fld>
            <a:endParaRPr lang="en-US"/>
          </a:p>
        </p:txBody>
      </p:sp>
      <p:sp>
        <p:nvSpPr>
          <p:cNvPr id="6" name="AutoShape 5"/>
          <p:cNvSpPr>
            <a:spLocks noChangeArrowheads="1"/>
          </p:cNvSpPr>
          <p:nvPr/>
        </p:nvSpPr>
        <p:spPr bwMode="auto">
          <a:xfrm>
            <a:off x="762000" y="457200"/>
            <a:ext cx="7696200" cy="5943600"/>
          </a:xfrm>
          <a:prstGeom prst="wedgeRoundRectCallout">
            <a:avLst>
              <a:gd name="adj1" fmla="val -57560"/>
              <a:gd name="adj2" fmla="val -18397"/>
              <a:gd name="adj3" fmla="val 16667"/>
            </a:avLst>
          </a:prstGeom>
          <a:solidFill>
            <a:schemeClr val="bg1"/>
          </a:solidFill>
          <a:ln w="9525">
            <a:solidFill>
              <a:schemeClr val="tx1"/>
            </a:solidFill>
            <a:miter lim="800000"/>
            <a:headEnd/>
            <a:tailEnd/>
          </a:ln>
          <a:effectLst/>
        </p:spPr>
        <p:txBody>
          <a:bodyPr/>
          <a:lstStyle/>
          <a:p>
            <a:pPr algn="ctr"/>
            <a:r>
              <a:rPr lang="en-US" sz="3200" b="1" dirty="0">
                <a:solidFill>
                  <a:schemeClr val="tx2"/>
                </a:solidFill>
                <a:latin typeface="Arial" charset="0"/>
              </a:rPr>
              <a:t>we need a </a:t>
            </a:r>
            <a:r>
              <a:rPr lang="en-US" sz="3200" b="1" dirty="0" err="1">
                <a:solidFill>
                  <a:schemeClr val="tx2"/>
                </a:solidFill>
                <a:latin typeface="Arial" charset="0"/>
              </a:rPr>
              <a:t>tshirt</a:t>
            </a:r>
            <a:r>
              <a:rPr lang="en-US" sz="3200" b="1" dirty="0">
                <a:solidFill>
                  <a:schemeClr val="tx2"/>
                </a:solidFill>
                <a:latin typeface="Arial" charset="0"/>
              </a:rPr>
              <a:t>, "I survived the keynote disaster of 09" </a:t>
            </a:r>
          </a:p>
          <a:p>
            <a:pPr algn="ctr"/>
            <a:endParaRPr lang="en-US" sz="3200" b="1" dirty="0">
              <a:solidFill>
                <a:schemeClr val="tx2"/>
              </a:solidFill>
              <a:latin typeface="Arial" charset="0"/>
            </a:endParaRPr>
          </a:p>
          <a:p>
            <a:pPr algn="ctr"/>
            <a:r>
              <a:rPr lang="en-US" sz="3200" b="1" dirty="0">
                <a:solidFill>
                  <a:schemeClr val="tx2"/>
                </a:solidFill>
                <a:latin typeface="Arial" charset="0"/>
              </a:rPr>
              <a:t>it's awesome in the "I don't want to turn away from the accident because I might see a severed head" way</a:t>
            </a:r>
          </a:p>
          <a:p>
            <a:pPr algn="ctr"/>
            <a:endParaRPr lang="en-US" sz="3200" b="1" dirty="0">
              <a:solidFill>
                <a:schemeClr val="tx2"/>
              </a:solidFill>
              <a:latin typeface="Arial" charset="0"/>
            </a:endParaRPr>
          </a:p>
          <a:p>
            <a:pPr algn="ctr"/>
            <a:r>
              <a:rPr lang="en-US" sz="3200" b="1" dirty="0">
                <a:solidFill>
                  <a:schemeClr val="tx2"/>
                </a:solidFill>
                <a:latin typeface="Arial" charset="0"/>
              </a:rPr>
              <a:t>t</a:t>
            </a:r>
            <a:r>
              <a:rPr lang="en-US" sz="3200" b="1" dirty="0" smtClean="0">
                <a:solidFill>
                  <a:schemeClr val="tx2"/>
                </a:solidFill>
                <a:latin typeface="Arial" charset="0"/>
              </a:rPr>
              <a:t>oo </a:t>
            </a:r>
            <a:r>
              <a:rPr lang="en-US" sz="3200" b="1" dirty="0">
                <a:solidFill>
                  <a:schemeClr val="tx2"/>
                </a:solidFill>
                <a:latin typeface="Arial" charset="0"/>
              </a:rPr>
              <a:t>bad they took my utensils away w/ my plate. I could have jammed the butter knife into my temple.</a:t>
            </a:r>
          </a:p>
        </p:txBody>
      </p:sp>
      <p:sp>
        <p:nvSpPr>
          <p:cNvPr id="8" name="Rectangle 7"/>
          <p:cNvSpPr/>
          <p:nvPr/>
        </p:nvSpPr>
        <p:spPr>
          <a:xfrm>
            <a:off x="3458041" y="6412468"/>
            <a:ext cx="2218300" cy="369332"/>
          </a:xfrm>
          <a:prstGeom prst="rect">
            <a:avLst/>
          </a:prstGeom>
        </p:spPr>
        <p:txBody>
          <a:bodyPr wrap="none">
            <a:spAutoFit/>
          </a:bodyPr>
          <a:lstStyle/>
          <a:p>
            <a:r>
              <a:rPr lang="en-US" dirty="0" smtClean="0">
                <a:solidFill>
                  <a:schemeClr val="bg1"/>
                </a:solidFill>
              </a:rPr>
              <a:t>http://bit.ly/124U9a4</a:t>
            </a:r>
            <a:endParaRPr lang="en-US" dirty="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fontScale="90000"/>
          </a:bodyPr>
          <a:lstStyle/>
          <a:p>
            <a:r>
              <a:rPr lang="en-US" dirty="0" smtClean="0"/>
              <a:t>Tech revolution has changed patron experiences and expectations in 5 ways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marL="514350" indent="-514350">
              <a:buFont typeface="+mj-lt"/>
              <a:buAutoNum type="arabicPeriod"/>
            </a:pPr>
            <a:r>
              <a:rPr lang="en-US" dirty="0" smtClean="0"/>
              <a:t>Evolution driven by purpose of engagement/need </a:t>
            </a:r>
          </a:p>
          <a:p>
            <a:pPr marL="514350" indent="-514350">
              <a:buFont typeface="+mj-lt"/>
              <a:buAutoNum type="arabicPeriod"/>
            </a:pPr>
            <a:r>
              <a:rPr lang="en-US" dirty="0" smtClean="0"/>
              <a:t>Evolution driven by life stage</a:t>
            </a:r>
          </a:p>
          <a:p>
            <a:pPr marL="514350" indent="-514350">
              <a:buFont typeface="+mj-lt"/>
              <a:buAutoNum type="arabicPeriod"/>
            </a:pPr>
            <a:r>
              <a:rPr lang="en-US" dirty="0" smtClean="0"/>
              <a:t>Evolution driven </a:t>
            </a:r>
            <a:r>
              <a:rPr lang="en-US" dirty="0"/>
              <a:t>by life </a:t>
            </a:r>
            <a:r>
              <a:rPr lang="en-US" dirty="0" smtClean="0"/>
              <a:t>stressors (time </a:t>
            </a:r>
            <a:r>
              <a:rPr lang="en-US" dirty="0"/>
              <a:t>demands, </a:t>
            </a:r>
            <a:r>
              <a:rPr lang="en-US" dirty="0" smtClean="0"/>
              <a:t>urgency) </a:t>
            </a:r>
          </a:p>
          <a:p>
            <a:pPr marL="514350" indent="-514350">
              <a:buFont typeface="+mj-lt"/>
              <a:buAutoNum type="arabicPeriod"/>
            </a:pPr>
            <a:r>
              <a:rPr lang="en-US" dirty="0" smtClean="0"/>
              <a:t>Evolution driven by demographics</a:t>
            </a:r>
          </a:p>
          <a:p>
            <a:pPr marL="514350" indent="-514350">
              <a:buFont typeface="+mj-lt"/>
              <a:buAutoNum type="arabicPeriod"/>
            </a:pPr>
            <a:r>
              <a:rPr lang="en-US" dirty="0" smtClean="0"/>
              <a:t>Evolution driven by library innovation (supply side evolution)</a:t>
            </a:r>
          </a:p>
        </p:txBody>
      </p:sp>
    </p:spTree>
    <p:extLst>
      <p:ext uri="{BB962C8B-B14F-4D97-AF65-F5344CB8AC3E}">
        <p14:creationId xmlns:p14="http://schemas.microsoft.com/office/powerpoint/2010/main" val="2442263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3.bp.blogspot.com/-INl6EwmbaqM/UQmQ4VIoQ9I/AAAAAAAAA_E/W0hx4_LcH6g/s320/Takanohana-o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09800" y="5105400"/>
            <a:ext cx="4724400" cy="1676400"/>
          </a:xfrm>
        </p:spPr>
        <p:txBody>
          <a:bodyPr>
            <a:normAutofit fontScale="90000"/>
          </a:bodyPr>
          <a:lstStyle/>
          <a:p>
            <a:r>
              <a:rPr lang="en-US" dirty="0">
                <a:solidFill>
                  <a:schemeClr val="bg1"/>
                </a:solidFill>
              </a:rPr>
              <a:t>Shaped by inertia as well as innovation</a:t>
            </a:r>
            <a:br>
              <a:rPr lang="en-US" dirty="0">
                <a:solidFill>
                  <a:schemeClr val="bg1"/>
                </a:solidFill>
              </a:rPr>
            </a:br>
            <a:r>
              <a:rPr lang="en-US" sz="1800" dirty="0">
                <a:solidFill>
                  <a:schemeClr val="bg1"/>
                </a:solidFill>
              </a:rPr>
              <a:t>http://bit.ly/14x7IlG</a:t>
            </a:r>
          </a:p>
        </p:txBody>
      </p:sp>
    </p:spTree>
    <p:extLst>
      <p:ext uri="{BB962C8B-B14F-4D97-AF65-F5344CB8AC3E}">
        <p14:creationId xmlns:p14="http://schemas.microsoft.com/office/powerpoint/2010/main" val="945793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a:bodyPr>
          <a:lstStyle/>
          <a:p>
            <a:r>
              <a:rPr lang="en-US" dirty="0" smtClean="0"/>
              <a:t>Current state of play – patrons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835522432"/>
              </p:ext>
            </p:extLst>
          </p:nvPr>
        </p:nvGraphicFramePr>
        <p:xfrm>
          <a:off x="533400" y="914392"/>
          <a:ext cx="8153400" cy="5943615"/>
        </p:xfrm>
        <a:graphic>
          <a:graphicData uri="http://schemas.openxmlformats.org/drawingml/2006/table">
            <a:tbl>
              <a:tblPr firstRow="1" firstCol="1" bandRow="1">
                <a:tableStyleId>{5C22544A-7EE6-4342-B048-85BDC9FD1C3A}</a:tableStyleId>
              </a:tblPr>
              <a:tblGrid>
                <a:gridCol w="457308"/>
                <a:gridCol w="3505092"/>
                <a:gridCol w="4191000"/>
              </a:tblGrid>
              <a:tr h="501099">
                <a:tc>
                  <a:txBody>
                    <a:bodyPr/>
                    <a:lstStyle/>
                    <a:p>
                      <a:pPr marL="0" marR="0">
                        <a:lnSpc>
                          <a:spcPct val="90000"/>
                        </a:lnSpc>
                        <a:spcBef>
                          <a:spcPts val="0"/>
                        </a:spcBef>
                        <a:spcAft>
                          <a:spcPts val="0"/>
                        </a:spcAft>
                      </a:pPr>
                      <a:r>
                        <a:rPr lang="en-US" sz="1600" dirty="0">
                          <a:effectLst/>
                        </a:rPr>
                        <a:t> </a:t>
                      </a:r>
                      <a:endParaRPr lang="en-US" sz="1600" dirty="0">
                        <a:effectLst/>
                        <a:latin typeface="Calibri"/>
                        <a:ea typeface="Calibri"/>
                        <a:cs typeface="Arial"/>
                      </a:endParaRPr>
                    </a:p>
                  </a:txBody>
                  <a:tcPr marL="49195" marR="49195" marT="0" marB="0"/>
                </a:tc>
                <a:tc>
                  <a:txBody>
                    <a:bodyPr/>
                    <a:lstStyle/>
                    <a:p>
                      <a:pPr marL="0" marR="0">
                        <a:lnSpc>
                          <a:spcPct val="90000"/>
                        </a:lnSpc>
                        <a:spcBef>
                          <a:spcPts val="0"/>
                        </a:spcBef>
                        <a:spcAft>
                          <a:spcPts val="0"/>
                        </a:spcAft>
                      </a:pPr>
                      <a:r>
                        <a:rPr lang="en-US" sz="1600" dirty="0">
                          <a:effectLst/>
                        </a:rPr>
                        <a:t> </a:t>
                      </a:r>
                      <a:endParaRPr lang="en-US" sz="1600" dirty="0">
                        <a:effectLst/>
                        <a:latin typeface="Calibri"/>
                        <a:ea typeface="Calibri"/>
                        <a:cs typeface="Arial"/>
                      </a:endParaRPr>
                    </a:p>
                  </a:txBody>
                  <a:tcPr marL="49195" marR="49195" marT="0" marB="0" anchor="ctr"/>
                </a:tc>
                <a:tc>
                  <a:txBody>
                    <a:bodyPr/>
                    <a:lstStyle/>
                    <a:p>
                      <a:pPr marL="0" marR="0" algn="ctr">
                        <a:lnSpc>
                          <a:spcPct val="90000"/>
                        </a:lnSpc>
                        <a:spcBef>
                          <a:spcPts val="0"/>
                        </a:spcBef>
                        <a:spcAft>
                          <a:spcPts val="0"/>
                        </a:spcAft>
                      </a:pPr>
                      <a:r>
                        <a:rPr lang="en-US" sz="1600" dirty="0">
                          <a:effectLst/>
                        </a:rPr>
                        <a:t>% who have visited a library or bookmobile in person </a:t>
                      </a:r>
                      <a:r>
                        <a:rPr lang="en-US" sz="1600" u="sng" dirty="0">
                          <a:effectLst/>
                        </a:rPr>
                        <a:t>in the past year</a:t>
                      </a:r>
                      <a:endParaRPr lang="en-US" sz="1600" dirty="0">
                        <a:effectLst/>
                        <a:latin typeface="Calibri"/>
                        <a:ea typeface="Calibri"/>
                        <a:cs typeface="Arial"/>
                      </a:endParaRPr>
                    </a:p>
                  </a:txBody>
                  <a:tcPr marL="49195" marR="49195" marT="0" marB="0" anchor="ctr"/>
                </a:tc>
              </a:tr>
              <a:tr h="320148">
                <a:tc gridSpan="2">
                  <a:txBody>
                    <a:bodyPr/>
                    <a:lstStyle/>
                    <a:p>
                      <a:pPr marL="0" marR="0">
                        <a:lnSpc>
                          <a:spcPct val="115000"/>
                        </a:lnSpc>
                        <a:spcBef>
                          <a:spcPts val="0"/>
                        </a:spcBef>
                        <a:spcAft>
                          <a:spcPts val="0"/>
                        </a:spcAft>
                      </a:pPr>
                      <a:r>
                        <a:rPr lang="en-US" sz="1800" dirty="0">
                          <a:effectLst/>
                        </a:rPr>
                        <a:t>All Americans ages 16+</a:t>
                      </a:r>
                      <a:endParaRPr lang="en-US" sz="1800" dirty="0">
                        <a:effectLst/>
                        <a:latin typeface="Calibri"/>
                        <a:ea typeface="Calibri"/>
                        <a:cs typeface="Arial"/>
                      </a:endParaRPr>
                    </a:p>
                  </a:txBody>
                  <a:tcPr marL="49195" marR="49195"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800" dirty="0">
                          <a:effectLst/>
                        </a:rPr>
                        <a:t>  53%</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a</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Men (n=1,059)</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48%</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b</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Women (n=1,193)</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a:effectLst/>
                        </a:rPr>
                        <a:t>  59</a:t>
                      </a:r>
                      <a:r>
                        <a:rPr lang="en-US" sz="1800" baseline="30000" dirty="0">
                          <a:effectLst/>
                        </a:rPr>
                        <a:t>a</a:t>
                      </a:r>
                      <a:endParaRPr lang="en-US" sz="1800" dirty="0">
                        <a:effectLst/>
                        <a:latin typeface="Calibri"/>
                        <a:ea typeface="Calibri"/>
                        <a:cs typeface="Arial"/>
                      </a:endParaRPr>
                    </a:p>
                  </a:txBody>
                  <a:tcPr marL="49195" marR="49195" marT="0" marB="0" anchor="ctr"/>
                </a:tc>
              </a:tr>
              <a:tr h="320148">
                <a:tc gridSpan="2">
                  <a:txBody>
                    <a:bodyPr/>
                    <a:lstStyle/>
                    <a:p>
                      <a:pPr marL="0" marR="0">
                        <a:lnSpc>
                          <a:spcPct val="115000"/>
                        </a:lnSpc>
                        <a:spcBef>
                          <a:spcPts val="0"/>
                        </a:spcBef>
                        <a:spcAft>
                          <a:spcPts val="0"/>
                        </a:spcAft>
                      </a:pPr>
                      <a:r>
                        <a:rPr lang="en-US" sz="1800" dirty="0">
                          <a:effectLst/>
                        </a:rPr>
                        <a:t>Age</a:t>
                      </a:r>
                      <a:endParaRPr lang="en-US" sz="1800" dirty="0">
                        <a:effectLst/>
                        <a:latin typeface="Calibri"/>
                        <a:ea typeface="Calibri"/>
                        <a:cs typeface="Arial"/>
                      </a:endParaRPr>
                    </a:p>
                  </a:txBody>
                  <a:tcPr marL="49195" marR="49195"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a</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dirty="0">
                          <a:effectLst/>
                        </a:rPr>
                        <a:t>16-17 (n=101)</a:t>
                      </a:r>
                      <a:endParaRPr lang="en-US" sz="1800" dirty="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a:effectLst/>
                        </a:rPr>
                        <a:t>   </a:t>
                      </a:r>
                      <a:r>
                        <a:rPr lang="en-US" sz="1800" dirty="0" smtClean="0">
                          <a:effectLst/>
                        </a:rPr>
                        <a:t>62%</a:t>
                      </a:r>
                      <a:r>
                        <a:rPr lang="en-US" sz="1800" baseline="30000" dirty="0" smtClean="0">
                          <a:effectLst/>
                        </a:rPr>
                        <a:t>de</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b</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18-29 (n=369)</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57%</a:t>
                      </a:r>
                      <a:r>
                        <a:rPr lang="en-US" sz="1800" baseline="30000" dirty="0" smtClean="0">
                          <a:effectLst/>
                        </a:rPr>
                        <a:t>e</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c</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30-49 (n=586)</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a:effectLst/>
                        </a:rPr>
                        <a:t>  </a:t>
                      </a:r>
                      <a:r>
                        <a:rPr lang="en-US" sz="1800" dirty="0" smtClean="0">
                          <a:effectLst/>
                        </a:rPr>
                        <a:t>59%</a:t>
                      </a:r>
                      <a:r>
                        <a:rPr lang="en-US" sz="1800" baseline="30000" dirty="0" smtClean="0">
                          <a:effectLst/>
                        </a:rPr>
                        <a:t>de</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d</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50-64 (n=628)</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51%</a:t>
                      </a:r>
                      <a:r>
                        <a:rPr lang="en-US" sz="1800" baseline="30000" dirty="0" smtClean="0">
                          <a:effectLst/>
                        </a:rPr>
                        <a:t>e</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e</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dirty="0">
                          <a:effectLst/>
                        </a:rPr>
                        <a:t>65+ (n=531) </a:t>
                      </a:r>
                      <a:endParaRPr lang="en-US" sz="1800" dirty="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40%</a:t>
                      </a:r>
                      <a:endParaRPr lang="en-US" sz="1800" dirty="0">
                        <a:effectLst/>
                        <a:latin typeface="Calibri"/>
                        <a:ea typeface="Calibri"/>
                        <a:cs typeface="Arial"/>
                      </a:endParaRPr>
                    </a:p>
                  </a:txBody>
                  <a:tcPr marL="49195" marR="49195" marT="0" marB="0" anchor="ctr"/>
                </a:tc>
              </a:tr>
              <a:tr h="320148">
                <a:tc gridSpan="2">
                  <a:txBody>
                    <a:bodyPr/>
                    <a:lstStyle/>
                    <a:p>
                      <a:pPr marL="0" marR="0">
                        <a:lnSpc>
                          <a:spcPct val="115000"/>
                        </a:lnSpc>
                        <a:spcBef>
                          <a:spcPts val="0"/>
                        </a:spcBef>
                        <a:spcAft>
                          <a:spcPts val="0"/>
                        </a:spcAft>
                      </a:pPr>
                      <a:r>
                        <a:rPr lang="en-US" sz="1800" dirty="0">
                          <a:effectLst/>
                        </a:rPr>
                        <a:t>Education attainment</a:t>
                      </a:r>
                      <a:endParaRPr lang="en-US" sz="1800" dirty="0">
                        <a:effectLst/>
                        <a:latin typeface="Calibri"/>
                        <a:ea typeface="Calibri"/>
                        <a:cs typeface="Arial"/>
                      </a:endParaRPr>
                    </a:p>
                  </a:txBody>
                  <a:tcPr marL="49195" marR="49195"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smtClean="0">
                          <a:effectLst/>
                        </a:rPr>
                        <a:t>a</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No high school diploma (n=254)</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43%</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dirty="0">
                          <a:effectLst/>
                        </a:rPr>
                        <a:t>b</a:t>
                      </a:r>
                      <a:endParaRPr lang="en-US" sz="1600" dirty="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High school grad (n=610)</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46%</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a:effectLst/>
                        </a:rPr>
                        <a:t>c</a:t>
                      </a:r>
                      <a:endParaRPr lang="en-US" sz="160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Some College (n=562)</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a:effectLst/>
                        </a:rPr>
                        <a:t>   </a:t>
                      </a:r>
                      <a:r>
                        <a:rPr lang="en-US" sz="1800" dirty="0" smtClean="0">
                          <a:effectLst/>
                        </a:rPr>
                        <a:t>58%</a:t>
                      </a:r>
                      <a:r>
                        <a:rPr lang="en-US" sz="1800" baseline="30000" dirty="0" smtClean="0">
                          <a:effectLst/>
                        </a:rPr>
                        <a:t>ab</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a:effectLst/>
                        </a:rPr>
                        <a:t>d</a:t>
                      </a:r>
                      <a:endParaRPr lang="en-US" sz="160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dirty="0">
                          <a:effectLst/>
                        </a:rPr>
                        <a:t>College + (n=812)</a:t>
                      </a:r>
                      <a:endParaRPr lang="en-US" sz="1800" dirty="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a:effectLst/>
                        </a:rPr>
                        <a:t>   </a:t>
                      </a:r>
                      <a:r>
                        <a:rPr lang="en-US" sz="1800" dirty="0" smtClean="0">
                          <a:effectLst/>
                        </a:rPr>
                        <a:t>63%</a:t>
                      </a:r>
                      <a:r>
                        <a:rPr lang="en-US" sz="1800" baseline="30000" dirty="0" smtClean="0">
                          <a:effectLst/>
                        </a:rPr>
                        <a:t>ab</a:t>
                      </a:r>
                      <a:endParaRPr lang="en-US" sz="1800" dirty="0">
                        <a:effectLst/>
                        <a:latin typeface="Calibri"/>
                        <a:ea typeface="Calibri"/>
                        <a:cs typeface="Arial"/>
                      </a:endParaRPr>
                    </a:p>
                  </a:txBody>
                  <a:tcPr marL="49195" marR="49195" marT="0" marB="0" anchor="ctr"/>
                </a:tc>
              </a:tr>
              <a:tr h="320148">
                <a:tc gridSpan="2">
                  <a:txBody>
                    <a:bodyPr/>
                    <a:lstStyle/>
                    <a:p>
                      <a:pPr marL="0" marR="0">
                        <a:lnSpc>
                          <a:spcPct val="115000"/>
                        </a:lnSpc>
                        <a:spcBef>
                          <a:spcPts val="0"/>
                        </a:spcBef>
                        <a:spcAft>
                          <a:spcPts val="0"/>
                        </a:spcAft>
                      </a:pPr>
                      <a:r>
                        <a:rPr lang="en-US" sz="1800">
                          <a:effectLst/>
                        </a:rPr>
                        <a:t>Parent of minor</a:t>
                      </a:r>
                      <a:endParaRPr lang="en-US" sz="1800">
                        <a:effectLst/>
                        <a:latin typeface="Calibri"/>
                        <a:ea typeface="Calibri"/>
                        <a:cs typeface="Arial"/>
                      </a:endParaRPr>
                    </a:p>
                  </a:txBody>
                  <a:tcPr marL="49195" marR="49195"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a:effectLst/>
                        </a:rPr>
                        <a:t>a</a:t>
                      </a:r>
                      <a:endParaRPr lang="en-US" sz="160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Parent (n=584)</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a:effectLst/>
                        </a:rPr>
                        <a:t>  </a:t>
                      </a:r>
                      <a:r>
                        <a:rPr lang="en-US" sz="1800" dirty="0" smtClean="0">
                          <a:effectLst/>
                        </a:rPr>
                        <a:t>64%</a:t>
                      </a:r>
                      <a:r>
                        <a:rPr lang="en-US" sz="1800" baseline="30000" dirty="0" smtClean="0">
                          <a:effectLst/>
                        </a:rPr>
                        <a:t>b</a:t>
                      </a:r>
                      <a:endParaRPr lang="en-US" sz="1800" dirty="0">
                        <a:effectLst/>
                        <a:latin typeface="Calibri"/>
                        <a:ea typeface="Calibri"/>
                        <a:cs typeface="Arial"/>
                      </a:endParaRPr>
                    </a:p>
                  </a:txBody>
                  <a:tcPr marL="49195" marR="49195" marT="0" marB="0" anchor="ctr"/>
                </a:tc>
              </a:tr>
              <a:tr h="320148">
                <a:tc>
                  <a:txBody>
                    <a:bodyPr/>
                    <a:lstStyle/>
                    <a:p>
                      <a:pPr marL="0" marR="0">
                        <a:lnSpc>
                          <a:spcPct val="115000"/>
                        </a:lnSpc>
                        <a:spcBef>
                          <a:spcPts val="0"/>
                        </a:spcBef>
                        <a:spcAft>
                          <a:spcPts val="0"/>
                        </a:spcAft>
                      </a:pPr>
                      <a:r>
                        <a:rPr lang="en-US" sz="1600">
                          <a:effectLst/>
                        </a:rPr>
                        <a:t>b</a:t>
                      </a:r>
                      <a:endParaRPr lang="en-US" sz="1600">
                        <a:solidFill>
                          <a:srgbClr val="A6A6A6"/>
                        </a:solidFill>
                        <a:effectLst/>
                        <a:latin typeface="Calibri"/>
                        <a:ea typeface="Calibri"/>
                        <a:cs typeface="Arial"/>
                      </a:endParaRPr>
                    </a:p>
                  </a:txBody>
                  <a:tcPr marL="49195" marR="49195" marT="0" marB="0" anchor="ctr"/>
                </a:tc>
                <a:tc>
                  <a:txBody>
                    <a:bodyPr/>
                    <a:lstStyle/>
                    <a:p>
                      <a:pPr marL="0" marR="0">
                        <a:lnSpc>
                          <a:spcPct val="115000"/>
                        </a:lnSpc>
                        <a:spcBef>
                          <a:spcPts val="0"/>
                        </a:spcBef>
                        <a:spcAft>
                          <a:spcPts val="0"/>
                        </a:spcAft>
                      </a:pPr>
                      <a:r>
                        <a:rPr lang="en-US" sz="1800">
                          <a:effectLst/>
                        </a:rPr>
                        <a:t>Non-parent (n=1,667)</a:t>
                      </a:r>
                      <a:endParaRPr lang="en-US" sz="1800">
                        <a:effectLst/>
                        <a:latin typeface="Calibri"/>
                        <a:ea typeface="Calibri"/>
                        <a:cs typeface="Arial"/>
                      </a:endParaRPr>
                    </a:p>
                  </a:txBody>
                  <a:tcPr marL="49195" marR="49195" marT="0" marB="0" anchor="ctr"/>
                </a:tc>
                <a:tc>
                  <a:txBody>
                    <a:bodyPr/>
                    <a:lstStyle/>
                    <a:p>
                      <a:pPr marL="0" marR="0" algn="ctr">
                        <a:lnSpc>
                          <a:spcPct val="115000"/>
                        </a:lnSpc>
                        <a:spcBef>
                          <a:spcPts val="0"/>
                        </a:spcBef>
                        <a:spcAft>
                          <a:spcPts val="0"/>
                        </a:spcAft>
                      </a:pPr>
                      <a:r>
                        <a:rPr lang="en-US" sz="1800" dirty="0" smtClean="0">
                          <a:effectLst/>
                        </a:rPr>
                        <a:t>49%</a:t>
                      </a:r>
                      <a:endParaRPr lang="en-US" sz="1800" dirty="0">
                        <a:effectLst/>
                        <a:latin typeface="Calibri"/>
                        <a:ea typeface="Calibri"/>
                        <a:cs typeface="Arial"/>
                      </a:endParaRPr>
                    </a:p>
                  </a:txBody>
                  <a:tcPr marL="49195" marR="49195" marT="0" marB="0" anchor="ctr"/>
                </a:tc>
              </a:tr>
            </a:tbl>
          </a:graphicData>
        </a:graphic>
      </p:graphicFrame>
      <p:sp>
        <p:nvSpPr>
          <p:cNvPr id="6" name="Rectangle 5"/>
          <p:cNvSpPr/>
          <p:nvPr/>
        </p:nvSpPr>
        <p:spPr>
          <a:xfrm>
            <a:off x="6172200" y="1371600"/>
            <a:ext cx="9144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rPr>
              <a:t>53%</a:t>
            </a:r>
          </a:p>
        </p:txBody>
      </p:sp>
      <p:sp>
        <p:nvSpPr>
          <p:cNvPr id="7" name="Rectangle 6"/>
          <p:cNvSpPr/>
          <p:nvPr/>
        </p:nvSpPr>
        <p:spPr>
          <a:xfrm>
            <a:off x="6172200" y="2057400"/>
            <a:ext cx="9144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rPr>
              <a:t>59%</a:t>
            </a:r>
          </a:p>
        </p:txBody>
      </p:sp>
      <p:sp>
        <p:nvSpPr>
          <p:cNvPr id="8" name="Rectangle 7"/>
          <p:cNvSpPr/>
          <p:nvPr/>
        </p:nvSpPr>
        <p:spPr>
          <a:xfrm>
            <a:off x="6172200" y="3962400"/>
            <a:ext cx="9144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rPr>
              <a:t>40%</a:t>
            </a:r>
          </a:p>
        </p:txBody>
      </p:sp>
      <p:sp>
        <p:nvSpPr>
          <p:cNvPr id="9" name="Rectangle 8"/>
          <p:cNvSpPr/>
          <p:nvPr/>
        </p:nvSpPr>
        <p:spPr>
          <a:xfrm>
            <a:off x="6172200" y="5257800"/>
            <a:ext cx="9144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rPr>
              <a:t>58%</a:t>
            </a:r>
          </a:p>
        </p:txBody>
      </p:sp>
      <p:sp>
        <p:nvSpPr>
          <p:cNvPr id="10" name="Rectangle 9"/>
          <p:cNvSpPr/>
          <p:nvPr/>
        </p:nvSpPr>
        <p:spPr>
          <a:xfrm>
            <a:off x="6172200" y="5638800"/>
            <a:ext cx="9144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rPr>
              <a:t>63%</a:t>
            </a:r>
          </a:p>
        </p:txBody>
      </p:sp>
      <p:sp>
        <p:nvSpPr>
          <p:cNvPr id="11" name="Rectangle 10"/>
          <p:cNvSpPr/>
          <p:nvPr/>
        </p:nvSpPr>
        <p:spPr>
          <a:xfrm>
            <a:off x="6172200" y="6248400"/>
            <a:ext cx="9144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rPr>
              <a:t>64%</a:t>
            </a:r>
          </a:p>
        </p:txBody>
      </p:sp>
    </p:spTree>
    <p:extLst>
      <p:ext uri="{BB962C8B-B14F-4D97-AF65-F5344CB8AC3E}">
        <p14:creationId xmlns:p14="http://schemas.microsoft.com/office/powerpoint/2010/main" val="41116296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val="360824930"/>
              </p:ext>
            </p:extLst>
          </p:nvPr>
        </p:nvGraphicFramePr>
        <p:xfrm>
          <a:off x="0" y="762000"/>
          <a:ext cx="8991600" cy="60833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76200"/>
            <a:ext cx="9144000" cy="1143000"/>
          </a:xfrm>
        </p:spPr>
        <p:txBody>
          <a:bodyPr>
            <a:normAutofit/>
          </a:bodyPr>
          <a:lstStyle/>
          <a:p>
            <a:r>
              <a:rPr lang="en-US" dirty="0" smtClean="0"/>
              <a:t>Current state of play – activities </a:t>
            </a:r>
            <a:endParaRPr lang="en-US" dirty="0"/>
          </a:p>
        </p:txBody>
      </p:sp>
      <p:sp>
        <p:nvSpPr>
          <p:cNvPr id="6" name="Rectangle 5"/>
          <p:cNvSpPr/>
          <p:nvPr/>
        </p:nvSpPr>
        <p:spPr>
          <a:xfrm>
            <a:off x="4648200" y="1295400"/>
            <a:ext cx="26670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0000"/>
                </a:solidFill>
              </a:rPr>
              <a:t>Women / parents</a:t>
            </a:r>
          </a:p>
        </p:txBody>
      </p:sp>
      <p:sp>
        <p:nvSpPr>
          <p:cNvPr id="7" name="Rectangle 6"/>
          <p:cNvSpPr/>
          <p:nvPr/>
        </p:nvSpPr>
        <p:spPr>
          <a:xfrm>
            <a:off x="4038600" y="2222500"/>
            <a:ext cx="2362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smtClean="0">
                <a:solidFill>
                  <a:srgbClr val="FF0000"/>
                </a:solidFill>
              </a:rPr>
              <a:t>Afr-Amer</a:t>
            </a:r>
            <a:r>
              <a:rPr lang="en-US" sz="1600" b="1" dirty="0" smtClean="0">
                <a:solidFill>
                  <a:srgbClr val="FF0000"/>
                </a:solidFill>
              </a:rPr>
              <a:t> / &gt;50 / poorer</a:t>
            </a:r>
          </a:p>
        </p:txBody>
      </p:sp>
      <p:sp>
        <p:nvSpPr>
          <p:cNvPr id="13" name="Rectangle 12"/>
          <p:cNvSpPr/>
          <p:nvPr/>
        </p:nvSpPr>
        <p:spPr>
          <a:xfrm>
            <a:off x="4038600" y="2667000"/>
            <a:ext cx="2362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Minorities / age 16-29  poorer</a:t>
            </a:r>
          </a:p>
        </p:txBody>
      </p:sp>
      <p:sp>
        <p:nvSpPr>
          <p:cNvPr id="14" name="Rectangle 13"/>
          <p:cNvSpPr/>
          <p:nvPr/>
        </p:nvSpPr>
        <p:spPr>
          <a:xfrm>
            <a:off x="4038600" y="3505200"/>
            <a:ext cx="17018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Parents</a:t>
            </a:r>
          </a:p>
        </p:txBody>
      </p:sp>
      <p:sp>
        <p:nvSpPr>
          <p:cNvPr id="15" name="Rectangle 14"/>
          <p:cNvSpPr/>
          <p:nvPr/>
        </p:nvSpPr>
        <p:spPr>
          <a:xfrm>
            <a:off x="5295900" y="5181600"/>
            <a:ext cx="8509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Women </a:t>
            </a:r>
          </a:p>
        </p:txBody>
      </p:sp>
    </p:spTree>
    <p:extLst>
      <p:ext uri="{BB962C8B-B14F-4D97-AF65-F5344CB8AC3E}">
        <p14:creationId xmlns:p14="http://schemas.microsoft.com/office/powerpoint/2010/main" val="10238110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76200"/>
            <a:ext cx="9144000" cy="1143000"/>
          </a:xfrm>
        </p:spPr>
        <p:txBody>
          <a:bodyPr>
            <a:normAutofit/>
          </a:bodyPr>
          <a:lstStyle/>
          <a:p>
            <a:r>
              <a:rPr lang="en-US" dirty="0" smtClean="0"/>
              <a:t>Current state of play – website users </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892219591"/>
              </p:ext>
            </p:extLst>
          </p:nvPr>
        </p:nvGraphicFramePr>
        <p:xfrm>
          <a:off x="838200" y="764346"/>
          <a:ext cx="7467600" cy="6093654"/>
        </p:xfrm>
        <a:graphic>
          <a:graphicData uri="http://schemas.openxmlformats.org/drawingml/2006/table">
            <a:tbl>
              <a:tblPr firstRow="1" firstCol="1" bandRow="1">
                <a:tableStyleId>{5C22544A-7EE6-4342-B048-85BDC9FD1C3A}</a:tableStyleId>
              </a:tblPr>
              <a:tblGrid>
                <a:gridCol w="383993"/>
                <a:gridCol w="3649132"/>
                <a:gridCol w="3434475"/>
              </a:tblGrid>
              <a:tr h="397704">
                <a:tc>
                  <a:txBody>
                    <a:bodyPr/>
                    <a:lstStyle/>
                    <a:p>
                      <a:pPr marL="0" marR="0">
                        <a:lnSpc>
                          <a:spcPct val="115000"/>
                        </a:lnSpc>
                        <a:spcBef>
                          <a:spcPts val="0"/>
                        </a:spcBef>
                        <a:spcAft>
                          <a:spcPts val="0"/>
                        </a:spcAft>
                      </a:pPr>
                      <a:r>
                        <a:rPr lang="en-US" sz="1500" dirty="0">
                          <a:effectLst/>
                        </a:rPr>
                        <a:t> </a:t>
                      </a:r>
                      <a:endParaRPr lang="en-US" sz="1500" dirty="0">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500" dirty="0">
                          <a:effectLst/>
                        </a:rPr>
                        <a:t> </a:t>
                      </a:r>
                      <a:endParaRPr lang="en-US" sz="1500" dirty="0">
                        <a:effectLst/>
                        <a:latin typeface="Calibri"/>
                        <a:ea typeface="Calibri"/>
                        <a:cs typeface="Arial"/>
                      </a:endParaRPr>
                    </a:p>
                  </a:txBody>
                  <a:tcPr marL="49772" marR="49772" marT="0" marB="0" anchor="ctr"/>
                </a:tc>
                <a:tc>
                  <a:txBody>
                    <a:bodyPr/>
                    <a:lstStyle/>
                    <a:p>
                      <a:pPr marL="0" marR="0" algn="ctr">
                        <a:lnSpc>
                          <a:spcPct val="90000"/>
                        </a:lnSpc>
                        <a:spcBef>
                          <a:spcPts val="0"/>
                        </a:spcBef>
                        <a:spcAft>
                          <a:spcPts val="0"/>
                        </a:spcAft>
                      </a:pPr>
                      <a:r>
                        <a:rPr lang="en-US" sz="1500" dirty="0">
                          <a:effectLst/>
                        </a:rPr>
                        <a:t>% who have ever visited a library website</a:t>
                      </a:r>
                      <a:endParaRPr lang="en-US" sz="1500" dirty="0">
                        <a:effectLst/>
                        <a:latin typeface="Calibri"/>
                        <a:ea typeface="Calibri"/>
                        <a:cs typeface="Arial"/>
                      </a:endParaRPr>
                    </a:p>
                  </a:txBody>
                  <a:tcPr marL="49772" marR="49772" marT="0" marB="0" anchor="ctr"/>
                </a:tc>
              </a:tr>
              <a:tr h="239175">
                <a:tc gridSpan="2">
                  <a:txBody>
                    <a:bodyPr/>
                    <a:lstStyle/>
                    <a:p>
                      <a:pPr marL="0" marR="0">
                        <a:lnSpc>
                          <a:spcPct val="115000"/>
                        </a:lnSpc>
                        <a:spcBef>
                          <a:spcPts val="0"/>
                        </a:spcBef>
                        <a:spcAft>
                          <a:spcPts val="0"/>
                        </a:spcAft>
                      </a:pPr>
                      <a:r>
                        <a:rPr lang="en-US" sz="1400" dirty="0">
                          <a:effectLst/>
                        </a:rPr>
                        <a:t>All Americans ages 16+</a:t>
                      </a:r>
                      <a:endParaRPr lang="en-US" sz="1400" dirty="0">
                        <a:effectLst/>
                        <a:latin typeface="Calibri"/>
                        <a:ea typeface="Calibri"/>
                        <a:cs typeface="Arial"/>
                      </a:endParaRPr>
                    </a:p>
                  </a:txBody>
                  <a:tcPr marL="49772" marR="49772"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400">
                          <a:effectLst/>
                        </a:rPr>
                        <a:t>  39%</a:t>
                      </a:r>
                      <a:endParaRPr lang="en-US" sz="140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dirty="0">
                          <a:effectLst/>
                        </a:rPr>
                        <a:t>Men (n=1,059)</a:t>
                      </a:r>
                      <a:endParaRPr lang="en-US" sz="1400" dirty="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33</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Women (n=1,193)</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44</a:t>
                      </a:r>
                      <a:r>
                        <a:rPr lang="en-US" sz="1400" baseline="30000" dirty="0">
                          <a:effectLst/>
                        </a:rPr>
                        <a:t>a</a:t>
                      </a:r>
                      <a:endParaRPr lang="en-US" sz="1400" dirty="0">
                        <a:effectLst/>
                        <a:latin typeface="Calibri"/>
                        <a:ea typeface="Calibri"/>
                        <a:cs typeface="Arial"/>
                      </a:endParaRPr>
                    </a:p>
                  </a:txBody>
                  <a:tcPr marL="49772" marR="49772" marT="0" marB="0" anchor="ctr"/>
                </a:tc>
              </a:tr>
              <a:tr h="239175">
                <a:tc gridSpan="2">
                  <a:txBody>
                    <a:bodyPr/>
                    <a:lstStyle/>
                    <a:p>
                      <a:pPr marL="0" marR="0">
                        <a:lnSpc>
                          <a:spcPct val="115000"/>
                        </a:lnSpc>
                        <a:spcBef>
                          <a:spcPts val="0"/>
                        </a:spcBef>
                        <a:spcAft>
                          <a:spcPts val="0"/>
                        </a:spcAft>
                      </a:pPr>
                      <a:r>
                        <a:rPr lang="en-US" sz="1400" dirty="0">
                          <a:effectLst/>
                        </a:rPr>
                        <a:t>Age</a:t>
                      </a:r>
                      <a:endParaRPr lang="en-US" sz="1400" dirty="0">
                        <a:effectLst/>
                        <a:latin typeface="Calibri"/>
                        <a:ea typeface="Calibri"/>
                        <a:cs typeface="Arial"/>
                      </a:endParaRPr>
                    </a:p>
                  </a:txBody>
                  <a:tcPr marL="49772" marR="49772"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400" dirty="0">
                          <a:effectLst/>
                        </a:rPr>
                        <a:t> </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16-17 (n=101)</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47</a:t>
                      </a:r>
                      <a:r>
                        <a:rPr lang="en-US" sz="1400" baseline="30000" dirty="0">
                          <a:effectLst/>
                        </a:rPr>
                        <a:t>de</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18-29 (n=369)</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48</a:t>
                      </a:r>
                      <a:r>
                        <a:rPr lang="en-US" sz="1400" baseline="30000" dirty="0">
                          <a:effectLst/>
                        </a:rPr>
                        <a:t>de</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30-49 (n=586)</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a:effectLst/>
                        </a:rPr>
                        <a:t>   47</a:t>
                      </a:r>
                      <a:r>
                        <a:rPr lang="en-US" sz="1400" baseline="30000">
                          <a:effectLst/>
                        </a:rPr>
                        <a:t>de</a:t>
                      </a:r>
                      <a:endParaRPr lang="en-US" sz="140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50-64 (n=628)</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32</a:t>
                      </a:r>
                      <a:r>
                        <a:rPr lang="en-US" sz="1400" baseline="30000" dirty="0">
                          <a:effectLst/>
                        </a:rPr>
                        <a:t>e</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65+ (n=531) </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19</a:t>
                      </a:r>
                      <a:endParaRPr lang="en-US" sz="1400" dirty="0">
                        <a:effectLst/>
                        <a:latin typeface="Calibri"/>
                        <a:ea typeface="Calibri"/>
                        <a:cs typeface="Arial"/>
                      </a:endParaRPr>
                    </a:p>
                  </a:txBody>
                  <a:tcPr marL="49772" marR="49772" marT="0" marB="0" anchor="ctr"/>
                </a:tc>
              </a:tr>
              <a:tr h="239175">
                <a:tc gridSpan="2">
                  <a:txBody>
                    <a:bodyPr/>
                    <a:lstStyle/>
                    <a:p>
                      <a:pPr marL="0" marR="0">
                        <a:lnSpc>
                          <a:spcPct val="115000"/>
                        </a:lnSpc>
                        <a:spcBef>
                          <a:spcPts val="0"/>
                        </a:spcBef>
                        <a:spcAft>
                          <a:spcPts val="0"/>
                        </a:spcAft>
                      </a:pPr>
                      <a:r>
                        <a:rPr lang="en-US" sz="1400" dirty="0">
                          <a:effectLst/>
                        </a:rPr>
                        <a:t>Household income</a:t>
                      </a:r>
                      <a:endParaRPr lang="en-US" sz="1400" dirty="0">
                        <a:effectLst/>
                        <a:latin typeface="Calibri"/>
                        <a:ea typeface="Calibri"/>
                        <a:cs typeface="Arial"/>
                      </a:endParaRPr>
                    </a:p>
                  </a:txBody>
                  <a:tcPr marL="49772" marR="49772"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400" dirty="0">
                          <a:effectLst/>
                        </a:rPr>
                        <a:t> </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dirty="0">
                          <a:effectLst/>
                        </a:rPr>
                        <a:t>Less than $30,000/</a:t>
                      </a:r>
                      <a:r>
                        <a:rPr lang="en-US" sz="1400" dirty="0" err="1">
                          <a:effectLst/>
                        </a:rPr>
                        <a:t>yr</a:t>
                      </a:r>
                      <a:r>
                        <a:rPr lang="en-US" sz="1400" dirty="0">
                          <a:effectLst/>
                        </a:rPr>
                        <a:t> (n=629)</a:t>
                      </a:r>
                      <a:endParaRPr lang="en-US" sz="1400" dirty="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30</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$30,000-$49,999 (n=363)</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37</a:t>
                      </a:r>
                      <a:r>
                        <a:rPr lang="en-US" sz="1400" baseline="30000" dirty="0">
                          <a:effectLst/>
                        </a:rPr>
                        <a:t>a</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$50,000-$74,999 (n=314)</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44</a:t>
                      </a:r>
                      <a:r>
                        <a:rPr lang="en-US" sz="1400" baseline="30000" dirty="0">
                          <a:effectLst/>
                        </a:rPr>
                        <a:t>a</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$75,000+ (n=567)</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52</a:t>
                      </a:r>
                      <a:r>
                        <a:rPr lang="en-US" sz="1400" baseline="30000" dirty="0">
                          <a:effectLst/>
                        </a:rPr>
                        <a:t>abc</a:t>
                      </a:r>
                      <a:endParaRPr lang="en-US" sz="1400" dirty="0">
                        <a:effectLst/>
                        <a:latin typeface="Calibri"/>
                        <a:ea typeface="Calibri"/>
                        <a:cs typeface="Arial"/>
                      </a:endParaRPr>
                    </a:p>
                  </a:txBody>
                  <a:tcPr marL="49772" marR="49772" marT="0" marB="0" anchor="ctr"/>
                </a:tc>
              </a:tr>
              <a:tr h="239175">
                <a:tc gridSpan="2">
                  <a:txBody>
                    <a:bodyPr/>
                    <a:lstStyle/>
                    <a:p>
                      <a:pPr marL="0" marR="0">
                        <a:lnSpc>
                          <a:spcPct val="115000"/>
                        </a:lnSpc>
                        <a:spcBef>
                          <a:spcPts val="0"/>
                        </a:spcBef>
                        <a:spcAft>
                          <a:spcPts val="0"/>
                        </a:spcAft>
                      </a:pPr>
                      <a:r>
                        <a:rPr lang="en-US" sz="1400" dirty="0">
                          <a:effectLst/>
                        </a:rPr>
                        <a:t>Education attainment</a:t>
                      </a:r>
                      <a:endParaRPr lang="en-US" sz="1400" dirty="0">
                        <a:effectLst/>
                        <a:latin typeface="Calibri"/>
                        <a:ea typeface="Calibri"/>
                        <a:cs typeface="Arial"/>
                      </a:endParaRPr>
                    </a:p>
                  </a:txBody>
                  <a:tcPr marL="49772" marR="49772"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400" dirty="0">
                          <a:effectLst/>
                        </a:rPr>
                        <a:t> </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No high school diploma (n=254)</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a:effectLst/>
                        </a:rPr>
                        <a:t>24</a:t>
                      </a:r>
                      <a:endParaRPr lang="en-US" sz="140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High school grad (n=610)</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22</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Some College (n=562)</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44</a:t>
                      </a:r>
                      <a:r>
                        <a:rPr lang="en-US" sz="1400" baseline="30000" dirty="0">
                          <a:effectLst/>
                        </a:rPr>
                        <a:t>ab</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College + (n=812)</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60</a:t>
                      </a:r>
                      <a:r>
                        <a:rPr lang="en-US" sz="1400" baseline="30000" dirty="0">
                          <a:effectLst/>
                        </a:rPr>
                        <a:t>abc</a:t>
                      </a:r>
                      <a:endParaRPr lang="en-US" sz="1400" dirty="0">
                        <a:effectLst/>
                        <a:latin typeface="Calibri"/>
                        <a:ea typeface="Calibri"/>
                        <a:cs typeface="Arial"/>
                      </a:endParaRPr>
                    </a:p>
                  </a:txBody>
                  <a:tcPr marL="49772" marR="49772" marT="0" marB="0" anchor="ctr"/>
                </a:tc>
              </a:tr>
              <a:tr h="239175">
                <a:tc gridSpan="2">
                  <a:txBody>
                    <a:bodyPr/>
                    <a:lstStyle/>
                    <a:p>
                      <a:pPr marL="0" marR="0">
                        <a:lnSpc>
                          <a:spcPct val="115000"/>
                        </a:lnSpc>
                        <a:spcBef>
                          <a:spcPts val="0"/>
                        </a:spcBef>
                        <a:spcAft>
                          <a:spcPts val="0"/>
                        </a:spcAft>
                      </a:pPr>
                      <a:r>
                        <a:rPr lang="en-US" sz="1400" dirty="0">
                          <a:effectLst/>
                        </a:rPr>
                        <a:t>Parent of minor</a:t>
                      </a:r>
                      <a:endParaRPr lang="en-US" sz="1400" dirty="0">
                        <a:effectLst/>
                        <a:latin typeface="Calibri"/>
                        <a:ea typeface="Calibri"/>
                        <a:cs typeface="Arial"/>
                      </a:endParaRPr>
                    </a:p>
                  </a:txBody>
                  <a:tcPr marL="49772" marR="49772" marT="0" marB="0" anchor="ctr"/>
                </a:tc>
                <a:tc hMerge="1">
                  <a:txBody>
                    <a:bodyPr/>
                    <a:lstStyle/>
                    <a:p>
                      <a:endParaRPr lang="en-US"/>
                    </a:p>
                  </a:txBody>
                  <a:tcPr/>
                </a:tc>
                <a:tc>
                  <a:txBody>
                    <a:bodyPr/>
                    <a:lstStyle/>
                    <a:p>
                      <a:pPr marL="0" marR="0" algn="ctr">
                        <a:lnSpc>
                          <a:spcPct val="115000"/>
                        </a:lnSpc>
                        <a:spcBef>
                          <a:spcPts val="0"/>
                        </a:spcBef>
                        <a:spcAft>
                          <a:spcPts val="0"/>
                        </a:spcAft>
                      </a:pPr>
                      <a:r>
                        <a:rPr lang="en-US" sz="1400">
                          <a:effectLst/>
                        </a:rPr>
                        <a:t> </a:t>
                      </a:r>
                      <a:endParaRPr lang="en-US" sz="140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a:effectLst/>
                        </a:rPr>
                        <a:t>Parent (n=584)</a:t>
                      </a:r>
                      <a:endParaRPr lang="en-US" sz="140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  46</a:t>
                      </a:r>
                      <a:r>
                        <a:rPr lang="en-US" sz="1400" baseline="30000" dirty="0">
                          <a:effectLst/>
                        </a:rPr>
                        <a:t>b</a:t>
                      </a:r>
                      <a:endParaRPr lang="en-US" sz="1400" dirty="0">
                        <a:effectLst/>
                        <a:latin typeface="Calibri"/>
                        <a:ea typeface="Calibri"/>
                        <a:cs typeface="Arial"/>
                      </a:endParaRPr>
                    </a:p>
                  </a:txBody>
                  <a:tcPr marL="49772" marR="49772" marT="0" marB="0" anchor="ctr"/>
                </a:tc>
              </a:tr>
              <a:tr h="254089">
                <a:tc>
                  <a:txBody>
                    <a:bodyPr/>
                    <a:lstStyle/>
                    <a:p>
                      <a:pPr marL="0" marR="0">
                        <a:lnSpc>
                          <a:spcPct val="115000"/>
                        </a:lnSpc>
                        <a:spcBef>
                          <a:spcPts val="0"/>
                        </a:spcBef>
                        <a:spcAft>
                          <a:spcPts val="0"/>
                        </a:spcAft>
                      </a:pPr>
                      <a:endParaRPr lang="en-US" sz="1500" dirty="0">
                        <a:solidFill>
                          <a:srgbClr val="A6A6A6"/>
                        </a:solidFill>
                        <a:effectLst/>
                        <a:latin typeface="Calibri"/>
                        <a:ea typeface="Calibri"/>
                        <a:cs typeface="Arial"/>
                      </a:endParaRPr>
                    </a:p>
                  </a:txBody>
                  <a:tcPr marL="49772" marR="49772" marT="0" marB="0" anchor="ctr"/>
                </a:tc>
                <a:tc>
                  <a:txBody>
                    <a:bodyPr/>
                    <a:lstStyle/>
                    <a:p>
                      <a:pPr marL="0" marR="0">
                        <a:lnSpc>
                          <a:spcPct val="115000"/>
                        </a:lnSpc>
                        <a:spcBef>
                          <a:spcPts val="0"/>
                        </a:spcBef>
                        <a:spcAft>
                          <a:spcPts val="0"/>
                        </a:spcAft>
                      </a:pPr>
                      <a:r>
                        <a:rPr lang="en-US" sz="1400" dirty="0">
                          <a:effectLst/>
                        </a:rPr>
                        <a:t>Non-parent (n=1,667)</a:t>
                      </a:r>
                      <a:endParaRPr lang="en-US" sz="1400" dirty="0">
                        <a:effectLst/>
                        <a:latin typeface="Calibri"/>
                        <a:ea typeface="Calibri"/>
                        <a:cs typeface="Arial"/>
                      </a:endParaRPr>
                    </a:p>
                  </a:txBody>
                  <a:tcPr marL="49772" marR="49772" marT="0" marB="0" anchor="ctr"/>
                </a:tc>
                <a:tc>
                  <a:txBody>
                    <a:bodyPr/>
                    <a:lstStyle/>
                    <a:p>
                      <a:pPr marL="0" marR="0" algn="ctr">
                        <a:lnSpc>
                          <a:spcPct val="115000"/>
                        </a:lnSpc>
                        <a:spcBef>
                          <a:spcPts val="0"/>
                        </a:spcBef>
                        <a:spcAft>
                          <a:spcPts val="0"/>
                        </a:spcAft>
                      </a:pPr>
                      <a:r>
                        <a:rPr lang="en-US" sz="1400" dirty="0">
                          <a:effectLst/>
                        </a:rPr>
                        <a:t>36</a:t>
                      </a:r>
                      <a:endParaRPr lang="en-US" sz="1400" dirty="0">
                        <a:effectLst/>
                        <a:latin typeface="Calibri"/>
                        <a:ea typeface="Calibri"/>
                        <a:cs typeface="Arial"/>
                      </a:endParaRPr>
                    </a:p>
                  </a:txBody>
                  <a:tcPr marL="49772" marR="49772" marT="0" marB="0" anchor="ctr"/>
                </a:tc>
              </a:tr>
            </a:tbl>
          </a:graphicData>
        </a:graphic>
      </p:graphicFrame>
      <p:sp>
        <p:nvSpPr>
          <p:cNvPr id="14" name="Rectangle 13"/>
          <p:cNvSpPr/>
          <p:nvPr/>
        </p:nvSpPr>
        <p:spPr>
          <a:xfrm>
            <a:off x="6172200" y="1066800"/>
            <a:ext cx="838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FF0000"/>
                </a:solidFill>
              </a:rPr>
              <a:t>39%</a:t>
            </a:r>
          </a:p>
        </p:txBody>
      </p:sp>
      <p:sp>
        <p:nvSpPr>
          <p:cNvPr id="15" name="Rectangle 14"/>
          <p:cNvSpPr/>
          <p:nvPr/>
        </p:nvSpPr>
        <p:spPr>
          <a:xfrm>
            <a:off x="6172200" y="1676400"/>
            <a:ext cx="838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FF0000"/>
                </a:solidFill>
              </a:rPr>
              <a:t>44%</a:t>
            </a:r>
          </a:p>
        </p:txBody>
      </p:sp>
      <p:sp>
        <p:nvSpPr>
          <p:cNvPr id="16" name="Rectangle 15"/>
          <p:cNvSpPr/>
          <p:nvPr/>
        </p:nvSpPr>
        <p:spPr>
          <a:xfrm>
            <a:off x="6172200" y="3200400"/>
            <a:ext cx="838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FF0000"/>
                </a:solidFill>
              </a:rPr>
              <a:t>19%</a:t>
            </a:r>
          </a:p>
        </p:txBody>
      </p:sp>
      <p:sp>
        <p:nvSpPr>
          <p:cNvPr id="17" name="Rectangle 16"/>
          <p:cNvSpPr/>
          <p:nvPr/>
        </p:nvSpPr>
        <p:spPr>
          <a:xfrm>
            <a:off x="6172200" y="4495800"/>
            <a:ext cx="838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FF0000"/>
                </a:solidFill>
              </a:rPr>
              <a:t>52%</a:t>
            </a:r>
          </a:p>
        </p:txBody>
      </p:sp>
      <p:sp>
        <p:nvSpPr>
          <p:cNvPr id="18" name="Rectangle 17"/>
          <p:cNvSpPr/>
          <p:nvPr/>
        </p:nvSpPr>
        <p:spPr>
          <a:xfrm>
            <a:off x="6172200" y="5791200"/>
            <a:ext cx="838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FF0000"/>
                </a:solidFill>
              </a:rPr>
              <a:t>60%</a:t>
            </a:r>
          </a:p>
        </p:txBody>
      </p:sp>
      <p:sp>
        <p:nvSpPr>
          <p:cNvPr id="19" name="Rectangle 18"/>
          <p:cNvSpPr/>
          <p:nvPr/>
        </p:nvSpPr>
        <p:spPr>
          <a:xfrm>
            <a:off x="6172200" y="6248400"/>
            <a:ext cx="838200" cy="3810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FF0000"/>
                </a:solidFill>
              </a:rPr>
              <a:t>46%</a:t>
            </a:r>
          </a:p>
        </p:txBody>
      </p:sp>
    </p:spTree>
    <p:extLst>
      <p:ext uri="{BB962C8B-B14F-4D97-AF65-F5344CB8AC3E}">
        <p14:creationId xmlns:p14="http://schemas.microsoft.com/office/powerpoint/2010/main" val="3002689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296400" cy="1143000"/>
          </a:xfrm>
        </p:spPr>
        <p:txBody>
          <a:bodyPr>
            <a:normAutofit fontScale="90000"/>
          </a:bodyPr>
          <a:lstStyle/>
          <a:p>
            <a:r>
              <a:rPr lang="en-US" dirty="0" smtClean="0"/>
              <a:t>Current state of play – Mobile connectors</a:t>
            </a:r>
            <a:endParaRPr lang="en-US" dirty="0"/>
          </a:p>
        </p:txBody>
      </p:sp>
      <p:pic>
        <p:nvPicPr>
          <p:cNvPr id="5122" name="Picture 2" descr="http://farm2.staticflickr.com/1268/538623646_b2ef3e4e36_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62000"/>
            <a:ext cx="9753600" cy="72738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086600" y="6704111"/>
            <a:ext cx="2599238" cy="338554"/>
          </a:xfrm>
          <a:prstGeom prst="rect">
            <a:avLst/>
          </a:prstGeom>
        </p:spPr>
        <p:txBody>
          <a:bodyPr wrap="none">
            <a:spAutoFit/>
          </a:bodyPr>
          <a:lstStyle/>
          <a:p>
            <a:r>
              <a:rPr lang="en-US" sz="1600" b="1" dirty="0" smtClean="0">
                <a:solidFill>
                  <a:schemeClr val="bg1"/>
                </a:solidFill>
              </a:rPr>
              <a:t>Flickr - http</a:t>
            </a:r>
            <a:r>
              <a:rPr lang="en-US" sz="1600" b="1" dirty="0">
                <a:solidFill>
                  <a:schemeClr val="bg1"/>
                </a:solidFill>
              </a:rPr>
              <a:t>://bit.ly/18iUyhF</a:t>
            </a:r>
          </a:p>
        </p:txBody>
      </p:sp>
      <p:sp>
        <p:nvSpPr>
          <p:cNvPr id="3" name="Content Placeholder 2"/>
          <p:cNvSpPr>
            <a:spLocks noGrp="1"/>
          </p:cNvSpPr>
          <p:nvPr>
            <p:ph idx="1"/>
          </p:nvPr>
        </p:nvSpPr>
        <p:spPr>
          <a:xfrm>
            <a:off x="381000" y="3733800"/>
            <a:ext cx="3352800" cy="3200400"/>
          </a:xfrm>
        </p:spPr>
        <p:txBody>
          <a:bodyPr>
            <a:normAutofit/>
          </a:bodyPr>
          <a:lstStyle/>
          <a:p>
            <a:pPr marL="0" indent="0">
              <a:buNone/>
            </a:pPr>
            <a:r>
              <a:rPr lang="en-US" b="1" u="sng" dirty="0" smtClean="0">
                <a:solidFill>
                  <a:schemeClr val="bg1"/>
                </a:solidFill>
              </a:rPr>
              <a:t>13% of those 16+</a:t>
            </a:r>
          </a:p>
          <a:p>
            <a:pPr lvl="1"/>
            <a:r>
              <a:rPr lang="en-US" b="1" dirty="0" smtClean="0">
                <a:solidFill>
                  <a:schemeClr val="bg1"/>
                </a:solidFill>
              </a:rPr>
              <a:t>Those under 50</a:t>
            </a:r>
          </a:p>
          <a:p>
            <a:pPr lvl="1"/>
            <a:r>
              <a:rPr lang="en-US" b="1" dirty="0" smtClean="0">
                <a:solidFill>
                  <a:schemeClr val="bg1"/>
                </a:solidFill>
              </a:rPr>
              <a:t>Those with college degrees</a:t>
            </a:r>
          </a:p>
          <a:p>
            <a:pPr lvl="1"/>
            <a:r>
              <a:rPr lang="en-US" b="1" dirty="0" smtClean="0">
                <a:solidFill>
                  <a:schemeClr val="bg1"/>
                </a:solidFill>
              </a:rPr>
              <a:t>Those in non-rural areas</a:t>
            </a:r>
          </a:p>
        </p:txBody>
      </p:sp>
    </p:spTree>
    <p:extLst>
      <p:ext uri="{BB962C8B-B14F-4D97-AF65-F5344CB8AC3E}">
        <p14:creationId xmlns:p14="http://schemas.microsoft.com/office/powerpoint/2010/main" val="41116296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farm2.staticflickr.com/1099/683237726_1a41ee505b_z.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304800" y="228600"/>
            <a:ext cx="8534400" cy="1143000"/>
          </a:xfrm>
        </p:spPr>
        <p:txBody>
          <a:bodyPr>
            <a:normAutofit fontScale="90000"/>
          </a:bodyPr>
          <a:lstStyle/>
          <a:p>
            <a:r>
              <a:rPr lang="en-US" b="1" dirty="0" smtClean="0">
                <a:solidFill>
                  <a:srgbClr val="FFFF00"/>
                </a:solidFill>
              </a:rPr>
              <a:t>Three tech revolutions and their impact</a:t>
            </a:r>
            <a:br>
              <a:rPr lang="en-US" b="1" dirty="0" smtClean="0">
                <a:solidFill>
                  <a:srgbClr val="FFFF00"/>
                </a:solidFill>
              </a:rPr>
            </a:br>
            <a:r>
              <a:rPr lang="en-US" b="1" dirty="0" smtClean="0">
                <a:solidFill>
                  <a:srgbClr val="FFFF00"/>
                </a:solidFill>
              </a:rPr>
              <a:t>on patrons and libraries</a:t>
            </a:r>
            <a:endParaRPr lang="en-US" b="1" dirty="0">
              <a:solidFill>
                <a:srgbClr val="FFFF00"/>
              </a:solidFill>
            </a:endParaRPr>
          </a:p>
        </p:txBody>
      </p:sp>
      <p:sp>
        <p:nvSpPr>
          <p:cNvPr id="4" name="Rectangle 3"/>
          <p:cNvSpPr/>
          <p:nvPr/>
        </p:nvSpPr>
        <p:spPr>
          <a:xfrm>
            <a:off x="1981200" y="6172200"/>
            <a:ext cx="2214452" cy="646331"/>
          </a:xfrm>
          <a:prstGeom prst="rect">
            <a:avLst/>
          </a:prstGeom>
        </p:spPr>
        <p:txBody>
          <a:bodyPr wrap="none">
            <a:spAutoFit/>
          </a:bodyPr>
          <a:lstStyle/>
          <a:p>
            <a:r>
              <a:rPr lang="en-US" dirty="0" err="1" smtClean="0">
                <a:solidFill>
                  <a:schemeClr val="bg1"/>
                </a:solidFill>
              </a:rPr>
              <a:t>Flickr</a:t>
            </a:r>
            <a:r>
              <a:rPr lang="en-US" dirty="0" smtClean="0">
                <a:solidFill>
                  <a:schemeClr val="bg1"/>
                </a:solidFill>
              </a:rPr>
              <a:t> – </a:t>
            </a:r>
            <a:r>
              <a:rPr lang="en-US" dirty="0" err="1" smtClean="0">
                <a:solidFill>
                  <a:schemeClr val="bg1"/>
                </a:solidFill>
              </a:rPr>
              <a:t>dougwoods</a:t>
            </a:r>
            <a:endParaRPr lang="en-US" dirty="0" smtClean="0">
              <a:solidFill>
                <a:schemeClr val="bg1"/>
              </a:solidFill>
            </a:endParaRPr>
          </a:p>
          <a:p>
            <a:r>
              <a:rPr lang="en-US" dirty="0" smtClean="0">
                <a:solidFill>
                  <a:schemeClr val="bg1"/>
                </a:solidFill>
              </a:rPr>
              <a:t>http://bit.ly/12vpOBy</a:t>
            </a:r>
            <a:endParaRPr lang="en-US" dirty="0">
              <a:solidFill>
                <a:schemeClr val="bg1"/>
              </a:solidFill>
            </a:endParaRPr>
          </a:p>
        </p:txBody>
      </p:sp>
    </p:spTree>
    <p:extLst>
      <p:ext uri="{BB962C8B-B14F-4D97-AF65-F5344CB8AC3E}">
        <p14:creationId xmlns:p14="http://schemas.microsoft.com/office/powerpoint/2010/main" val="21092909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839200" cy="1143000"/>
          </a:xfrm>
        </p:spPr>
        <p:txBody>
          <a:bodyPr>
            <a:noAutofit/>
          </a:bodyPr>
          <a:lstStyle/>
          <a:p>
            <a:r>
              <a:rPr lang="en-US" sz="3600" dirty="0" smtClean="0"/>
              <a:t>Revolution 1</a:t>
            </a:r>
            <a:br>
              <a:rPr lang="en-US" sz="3600" dirty="0" smtClean="0"/>
            </a:br>
            <a:r>
              <a:rPr lang="en-US" sz="3600" dirty="0" smtClean="0"/>
              <a:t>Broadband (68%)/ Internet (85%)</a:t>
            </a:r>
            <a:endParaRPr lang="en-US" sz="3600" dirty="0"/>
          </a:p>
        </p:txBody>
      </p:sp>
      <p:graphicFrame>
        <p:nvGraphicFramePr>
          <p:cNvPr id="5" name="Chart 4"/>
          <p:cNvGraphicFramePr/>
          <p:nvPr/>
        </p:nvGraphicFramePr>
        <p:xfrm>
          <a:off x="0" y="1447801"/>
          <a:ext cx="914400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1"/>
          <p:cNvSpPr txBox="1"/>
          <p:nvPr/>
        </p:nvSpPr>
        <p:spPr>
          <a:xfrm>
            <a:off x="8001000" y="5486400"/>
            <a:ext cx="838200" cy="6858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3600" dirty="0" smtClean="0"/>
              <a:t>3%</a:t>
            </a:r>
            <a:endParaRPr lang="en-US" sz="36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dirty="0" smtClean="0"/>
              <a:t>Impact on patrons and libraries</a:t>
            </a:r>
            <a:endParaRPr lang="en-US" dirty="0"/>
          </a:p>
        </p:txBody>
      </p:sp>
      <p:sp>
        <p:nvSpPr>
          <p:cNvPr id="3" name="Content Placeholder 2"/>
          <p:cNvSpPr>
            <a:spLocks noGrp="1"/>
          </p:cNvSpPr>
          <p:nvPr>
            <p:ph idx="1"/>
          </p:nvPr>
        </p:nvSpPr>
        <p:spPr>
          <a:xfrm>
            <a:off x="4800600" y="1295400"/>
            <a:ext cx="4191000" cy="5562600"/>
          </a:xfrm>
        </p:spPr>
        <p:txBody>
          <a:bodyPr>
            <a:normAutofit fontScale="92500" lnSpcReduction="10000"/>
          </a:bodyPr>
          <a:lstStyle/>
          <a:p>
            <a:r>
              <a:rPr lang="en-US" dirty="0" smtClean="0"/>
              <a:t>Collections moved from atoms to bits</a:t>
            </a:r>
          </a:p>
          <a:p>
            <a:r>
              <a:rPr lang="en-US" dirty="0" smtClean="0"/>
              <a:t>More volume, velocity, and variety of information</a:t>
            </a:r>
          </a:p>
          <a:p>
            <a:r>
              <a:rPr lang="en-US" dirty="0" smtClean="0"/>
              <a:t>Rise of “fifth estate” of civic and community actors</a:t>
            </a:r>
          </a:p>
          <a:p>
            <a:r>
              <a:rPr lang="en-US" dirty="0" smtClean="0"/>
              <a:t>More arguments in the culture – libraries function as “commons” and “referees”</a:t>
            </a:r>
          </a:p>
        </p:txBody>
      </p:sp>
      <p:pic>
        <p:nvPicPr>
          <p:cNvPr id="4" name="Picture 4" descr="http://ellenblickman.com/wp-content/uploads/2009/05/books-computer.jpg"/>
          <p:cNvPicPr>
            <a:picLocks noChangeAspect="1" noChangeArrowheads="1"/>
          </p:cNvPicPr>
          <p:nvPr/>
        </p:nvPicPr>
        <p:blipFill>
          <a:blip r:embed="rId3" cstate="print"/>
          <a:srcRect/>
          <a:stretch>
            <a:fillRect/>
          </a:stretch>
        </p:blipFill>
        <p:spPr bwMode="auto">
          <a:xfrm>
            <a:off x="0" y="1524000"/>
            <a:ext cx="4724400" cy="4468451"/>
          </a:xfrm>
          <a:prstGeom prst="rect">
            <a:avLst/>
          </a:prstGeom>
          <a:noFill/>
        </p:spPr>
      </p:pic>
    </p:spTree>
    <p:extLst>
      <p:ext uri="{BB962C8B-B14F-4D97-AF65-F5344CB8AC3E}">
        <p14:creationId xmlns:p14="http://schemas.microsoft.com/office/powerpoint/2010/main" val="10211180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3600" dirty="0" smtClean="0"/>
              <a:t>Revolution 2</a:t>
            </a:r>
            <a:br>
              <a:rPr lang="en-US" sz="3600" dirty="0" smtClean="0"/>
            </a:br>
            <a:r>
              <a:rPr lang="en-US" sz="3600" dirty="0" smtClean="0"/>
              <a:t>Mobile – 91% … smartphone 56% … tablets 34%</a:t>
            </a:r>
            <a:endParaRPr lang="en-US" sz="3600" dirty="0"/>
          </a:p>
        </p:txBody>
      </p:sp>
      <p:pic>
        <p:nvPicPr>
          <p:cNvPr id="1026" name="Picture 2"/>
          <p:cNvPicPr>
            <a:picLocks noChangeAspect="1" noChangeArrowheads="1"/>
          </p:cNvPicPr>
          <p:nvPr/>
        </p:nvPicPr>
        <p:blipFill>
          <a:blip r:embed="rId3" cstate="print"/>
          <a:srcRect l="29465" t="24450" r="24948" b="20782"/>
          <a:stretch>
            <a:fillRect/>
          </a:stretch>
        </p:blipFill>
        <p:spPr bwMode="auto">
          <a:xfrm>
            <a:off x="304800" y="1117601"/>
            <a:ext cx="8610600" cy="5740398"/>
          </a:xfrm>
          <a:prstGeom prst="rect">
            <a:avLst/>
          </a:prstGeom>
          <a:noFill/>
          <a:ln w="9525">
            <a:noFill/>
            <a:miter lim="800000"/>
            <a:headEnd/>
            <a:tailEnd/>
          </a:ln>
        </p:spPr>
      </p:pic>
      <p:cxnSp>
        <p:nvCxnSpPr>
          <p:cNvPr id="11" name="Straight Connector 10"/>
          <p:cNvCxnSpPr/>
          <p:nvPr/>
        </p:nvCxnSpPr>
        <p:spPr>
          <a:xfrm flipV="1">
            <a:off x="8001000" y="2209800"/>
            <a:ext cx="457200" cy="1524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324600" y="1371600"/>
            <a:ext cx="184731" cy="369332"/>
          </a:xfrm>
          <a:prstGeom prst="rect">
            <a:avLst/>
          </a:prstGeom>
          <a:noFill/>
        </p:spPr>
        <p:txBody>
          <a:bodyPr wrap="none" rtlCol="0">
            <a:spAutoFit/>
          </a:bodyPr>
          <a:lstStyle/>
          <a:p>
            <a:endParaRPr lang="en-US" dirty="0"/>
          </a:p>
        </p:txBody>
      </p:sp>
      <p:sp>
        <p:nvSpPr>
          <p:cNvPr id="14" name="TextBox 13"/>
          <p:cNvSpPr txBox="1"/>
          <p:nvPr/>
        </p:nvSpPr>
        <p:spPr>
          <a:xfrm>
            <a:off x="8077200" y="1676400"/>
            <a:ext cx="1371600" cy="523220"/>
          </a:xfrm>
          <a:prstGeom prst="rect">
            <a:avLst/>
          </a:prstGeom>
          <a:noFill/>
        </p:spPr>
        <p:txBody>
          <a:bodyPr wrap="square" rtlCol="0">
            <a:spAutoFit/>
          </a:bodyPr>
          <a:lstStyle/>
          <a:p>
            <a:r>
              <a:rPr lang="en-US" sz="2800" dirty="0" smtClean="0">
                <a:solidFill>
                  <a:srgbClr val="FF0000"/>
                </a:solidFill>
              </a:rPr>
              <a:t>326.4</a:t>
            </a:r>
          </a:p>
        </p:txBody>
      </p:sp>
      <p:sp>
        <p:nvSpPr>
          <p:cNvPr id="15" name="TextBox 14"/>
          <p:cNvSpPr txBox="1"/>
          <p:nvPr/>
        </p:nvSpPr>
        <p:spPr>
          <a:xfrm>
            <a:off x="2743200" y="2146518"/>
            <a:ext cx="2552700" cy="1384995"/>
          </a:xfrm>
          <a:prstGeom prst="rect">
            <a:avLst/>
          </a:prstGeom>
          <a:noFill/>
        </p:spPr>
        <p:txBody>
          <a:bodyPr wrap="square" rtlCol="0">
            <a:spAutoFit/>
          </a:bodyPr>
          <a:lstStyle/>
          <a:p>
            <a:r>
              <a:rPr lang="en-US" sz="2800" b="1" dirty="0" smtClean="0">
                <a:solidFill>
                  <a:srgbClr val="FF0000"/>
                </a:solidFill>
              </a:rPr>
              <a:t>Total U.S. population:</a:t>
            </a:r>
          </a:p>
          <a:p>
            <a:r>
              <a:rPr lang="en-US" sz="2800" b="1" dirty="0" smtClean="0">
                <a:solidFill>
                  <a:srgbClr val="FF0000"/>
                </a:solidFill>
              </a:rPr>
              <a:t>319 million</a:t>
            </a:r>
            <a:endParaRPr lang="en-US" sz="2800" b="1" dirty="0">
              <a:solidFill>
                <a:srgbClr val="FF0000"/>
              </a:solidFill>
            </a:endParaRPr>
          </a:p>
        </p:txBody>
      </p:sp>
      <p:sp>
        <p:nvSpPr>
          <p:cNvPr id="8" name="TextBox 7"/>
          <p:cNvSpPr txBox="1"/>
          <p:nvPr/>
        </p:nvSpPr>
        <p:spPr>
          <a:xfrm>
            <a:off x="8153400" y="5710535"/>
            <a:ext cx="1143000" cy="461665"/>
          </a:xfrm>
          <a:prstGeom prst="rect">
            <a:avLst/>
          </a:prstGeom>
          <a:noFill/>
        </p:spPr>
        <p:txBody>
          <a:bodyPr wrap="square" rtlCol="0">
            <a:spAutoFit/>
          </a:bodyPr>
          <a:lstStyle/>
          <a:p>
            <a:r>
              <a:rPr lang="en-US" sz="2400" dirty="0" smtClean="0">
                <a:solidFill>
                  <a:srgbClr val="FF0000"/>
                </a:solidFill>
              </a:rPr>
              <a:t> 2012</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600200"/>
            <a:ext cx="4114800" cy="4953000"/>
          </a:xfrm>
        </p:spPr>
        <p:txBody>
          <a:bodyPr>
            <a:normAutofit fontScale="92500" lnSpcReduction="20000"/>
          </a:bodyPr>
          <a:lstStyle/>
          <a:p>
            <a:r>
              <a:rPr lang="en-US" dirty="0" smtClean="0"/>
              <a:t>Attention zones change</a:t>
            </a:r>
          </a:p>
          <a:p>
            <a:pPr lvl="1"/>
            <a:r>
              <a:rPr lang="en-US" dirty="0" smtClean="0"/>
              <a:t>“Continuous partial attention”</a:t>
            </a:r>
          </a:p>
          <a:p>
            <a:pPr lvl="1"/>
            <a:r>
              <a:rPr lang="en-US" dirty="0" smtClean="0"/>
              <a:t>Deep dives</a:t>
            </a:r>
          </a:p>
          <a:p>
            <a:pPr lvl="1"/>
            <a:r>
              <a:rPr lang="en-US" dirty="0" smtClean="0"/>
              <a:t>Info snacking</a:t>
            </a:r>
          </a:p>
          <a:p>
            <a:r>
              <a:rPr lang="en-US" dirty="0" smtClean="0"/>
              <a:t>Real-time, just-in-time searches </a:t>
            </a:r>
          </a:p>
          <a:p>
            <a:r>
              <a:rPr lang="en-US" dirty="0" smtClean="0"/>
              <a:t>Augmented reality highlights the merger of data world and real world</a:t>
            </a:r>
          </a:p>
        </p:txBody>
      </p:sp>
      <p:sp>
        <p:nvSpPr>
          <p:cNvPr id="5" name="Title 1"/>
          <p:cNvSpPr>
            <a:spLocks noGrp="1"/>
          </p:cNvSpPr>
          <p:nvPr>
            <p:ph type="title"/>
          </p:nvPr>
        </p:nvSpPr>
        <p:spPr>
          <a:xfrm>
            <a:off x="228600" y="274638"/>
            <a:ext cx="8686800" cy="1143000"/>
          </a:xfrm>
        </p:spPr>
        <p:txBody>
          <a:bodyPr>
            <a:normAutofit/>
          </a:bodyPr>
          <a:lstStyle/>
          <a:p>
            <a:r>
              <a:rPr lang="en-US" dirty="0" smtClean="0"/>
              <a:t>Impact on patrons and librarians</a:t>
            </a:r>
            <a:endParaRPr lang="en-US" dirty="0"/>
          </a:p>
        </p:txBody>
      </p:sp>
      <p:pic>
        <p:nvPicPr>
          <p:cNvPr id="4" name="Picture 2" descr="http://www.jdsblog.com/wp-content/uploads/placeless-office1.jpg"/>
          <p:cNvPicPr>
            <a:picLocks noChangeAspect="1" noChangeArrowheads="1"/>
          </p:cNvPicPr>
          <p:nvPr/>
        </p:nvPicPr>
        <p:blipFill>
          <a:blip r:embed="rId3" cstate="print"/>
          <a:srcRect/>
          <a:stretch>
            <a:fillRect/>
          </a:stretch>
        </p:blipFill>
        <p:spPr bwMode="auto">
          <a:xfrm>
            <a:off x="0" y="1860295"/>
            <a:ext cx="4483921" cy="3930905"/>
          </a:xfrm>
          <a:prstGeom prst="rect">
            <a:avLst/>
          </a:prstGeom>
          <a:noFill/>
        </p:spPr>
      </p:pic>
    </p:spTree>
    <p:extLst>
      <p:ext uri="{BB962C8B-B14F-4D97-AF65-F5344CB8AC3E}">
        <p14:creationId xmlns:p14="http://schemas.microsoft.com/office/powerpoint/2010/main" val="3034554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nvGraphicFramePr>
        <p:xfrm>
          <a:off x="0" y="1371600"/>
          <a:ext cx="914400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6"/>
          <p:cNvSpPr>
            <a:spLocks noGrp="1"/>
          </p:cNvSpPr>
          <p:nvPr>
            <p:ph type="title"/>
          </p:nvPr>
        </p:nvSpPr>
        <p:spPr>
          <a:xfrm>
            <a:off x="228600" y="228600"/>
            <a:ext cx="8686800" cy="1143000"/>
          </a:xfrm>
        </p:spPr>
        <p:txBody>
          <a:bodyPr>
            <a:noAutofit/>
          </a:bodyPr>
          <a:lstStyle/>
          <a:p>
            <a:r>
              <a:rPr lang="en-US" sz="3600" dirty="0" smtClean="0"/>
              <a:t>Revolution 3</a:t>
            </a:r>
            <a:br>
              <a:rPr lang="en-US" sz="3600" dirty="0" smtClean="0"/>
            </a:br>
            <a:r>
              <a:rPr lang="en-US" sz="3600" dirty="0" smtClean="0"/>
              <a:t>Social networking – 61% of </a:t>
            </a:r>
            <a:r>
              <a:rPr lang="en-US" sz="3600" b="1" u="sng" dirty="0" smtClean="0"/>
              <a:t>all</a:t>
            </a:r>
            <a:r>
              <a:rPr lang="en-US" sz="3600" dirty="0" smtClean="0"/>
              <a:t> adults</a:t>
            </a:r>
            <a:endParaRPr lang="en-US" sz="3600" dirty="0"/>
          </a:p>
        </p:txBody>
      </p:sp>
      <p:sp>
        <p:nvSpPr>
          <p:cNvPr id="9" name="TextBox 8"/>
          <p:cNvSpPr txBox="1"/>
          <p:nvPr/>
        </p:nvSpPr>
        <p:spPr>
          <a:xfrm>
            <a:off x="762000" y="2133600"/>
            <a:ext cx="3810000" cy="457200"/>
          </a:xfrm>
          <a:prstGeom prst="rect">
            <a:avLst/>
          </a:prstGeom>
          <a:noFill/>
        </p:spPr>
        <p:txBody>
          <a:bodyPr wrap="square" rtlCol="0">
            <a:spAutoFit/>
          </a:bodyPr>
          <a:lstStyle/>
          <a:p>
            <a:pPr algn="ctr"/>
            <a:r>
              <a:rPr lang="en-US" sz="2400" b="1" dirty="0" smtClean="0"/>
              <a:t>72% of internet users</a:t>
            </a:r>
            <a:endParaRPr lang="en-US" sz="2400" b="1" dirty="0"/>
          </a:p>
        </p:txBody>
      </p:sp>
      <p:sp>
        <p:nvSpPr>
          <p:cNvPr id="10" name="Oval 9"/>
          <p:cNvSpPr/>
          <p:nvPr/>
        </p:nvSpPr>
        <p:spPr>
          <a:xfrm>
            <a:off x="8077200" y="4876800"/>
            <a:ext cx="838200" cy="5334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State of social media</a:t>
            </a:r>
            <a:endParaRPr lang="en-US" dirty="0"/>
          </a:p>
        </p:txBody>
      </p:sp>
      <p:graphicFrame>
        <p:nvGraphicFramePr>
          <p:cNvPr id="4" name="Table 3"/>
          <p:cNvGraphicFramePr>
            <a:graphicFrameLocks noGrp="1"/>
          </p:cNvGraphicFramePr>
          <p:nvPr/>
        </p:nvGraphicFramePr>
        <p:xfrm>
          <a:off x="0" y="762001"/>
          <a:ext cx="9143999" cy="6095998"/>
        </p:xfrm>
        <a:graphic>
          <a:graphicData uri="http://schemas.openxmlformats.org/drawingml/2006/table">
            <a:tbl>
              <a:tblPr/>
              <a:tblGrid>
                <a:gridCol w="3334995"/>
                <a:gridCol w="1713508"/>
                <a:gridCol w="4095496"/>
              </a:tblGrid>
              <a:tr h="1034992">
                <a:tc>
                  <a:txBody>
                    <a:bodyPr/>
                    <a:lstStyle/>
                    <a:p>
                      <a:pPr marL="0" marR="0">
                        <a:lnSpc>
                          <a:spcPct val="115000"/>
                        </a:lnSpc>
                        <a:spcBef>
                          <a:spcPts val="0"/>
                        </a:spcBef>
                        <a:spcAft>
                          <a:spcPts val="0"/>
                        </a:spcAft>
                      </a:pP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a:txBody>
                    <a:bodyPr/>
                    <a:lstStyle/>
                    <a:p>
                      <a:pPr marL="0" marR="0" algn="ctr">
                        <a:lnSpc>
                          <a:spcPct val="115000"/>
                        </a:lnSpc>
                        <a:spcBef>
                          <a:spcPts val="0"/>
                        </a:spcBef>
                        <a:spcAft>
                          <a:spcPts val="0"/>
                        </a:spcAft>
                      </a:pPr>
                      <a:r>
                        <a:rPr lang="en-US" sz="2000" b="1">
                          <a:solidFill>
                            <a:srgbClr val="FFFFFF"/>
                          </a:solidFill>
                          <a:latin typeface="Calibri"/>
                          <a:ea typeface="Calibri"/>
                          <a:cs typeface="Times New Roman"/>
                        </a:rPr>
                        <a:t>% of internet users who….</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c>
                  <a:txBody>
                    <a:bodyPr/>
                    <a:lstStyle/>
                    <a:p>
                      <a:pPr marL="0" marR="0" algn="ctr">
                        <a:lnSpc>
                          <a:spcPct val="115000"/>
                        </a:lnSpc>
                        <a:spcBef>
                          <a:spcPts val="0"/>
                        </a:spcBef>
                        <a:spcAft>
                          <a:spcPts val="0"/>
                        </a:spcAft>
                      </a:pPr>
                      <a:r>
                        <a:rPr lang="en-US" sz="2000" b="1" dirty="0">
                          <a:solidFill>
                            <a:srgbClr val="FFFFFF"/>
                          </a:solidFill>
                          <a:latin typeface="Calibri"/>
                          <a:ea typeface="Calibri"/>
                          <a:cs typeface="Times New Roman"/>
                        </a:rPr>
                        <a:t>The service is especially </a:t>
                      </a:r>
                      <a:endParaRPr lang="en-US" sz="2000" b="1" dirty="0" smtClean="0">
                        <a:solidFill>
                          <a:srgbClr val="FFFFFF"/>
                        </a:solidFill>
                        <a:latin typeface="Calibri"/>
                        <a:ea typeface="Calibri"/>
                        <a:cs typeface="Times New Roman"/>
                      </a:endParaRPr>
                    </a:p>
                    <a:p>
                      <a:pPr marL="0" marR="0" algn="ctr">
                        <a:lnSpc>
                          <a:spcPct val="115000"/>
                        </a:lnSpc>
                        <a:spcBef>
                          <a:spcPts val="0"/>
                        </a:spcBef>
                        <a:spcAft>
                          <a:spcPts val="0"/>
                        </a:spcAft>
                      </a:pPr>
                      <a:r>
                        <a:rPr lang="en-US" sz="2000" b="1" dirty="0" smtClean="0">
                          <a:solidFill>
                            <a:srgbClr val="FFFFFF"/>
                          </a:solidFill>
                          <a:latin typeface="Calibri"/>
                          <a:ea typeface="Calibri"/>
                          <a:cs typeface="Times New Roman"/>
                        </a:rPr>
                        <a:t>appealing </a:t>
                      </a:r>
                      <a:r>
                        <a:rPr lang="en-US" sz="2000" b="1" dirty="0">
                          <a:solidFill>
                            <a:srgbClr val="FFFFFF"/>
                          </a:solidFill>
                          <a:latin typeface="Calibri"/>
                          <a:ea typeface="Calibri"/>
                          <a:cs typeface="Times New Roman"/>
                        </a:rPr>
                        <a:t>to …</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365D"/>
                    </a:solidFill>
                  </a:tcPr>
                </a:tc>
              </a:tr>
              <a:tr h="889067">
                <a:tc>
                  <a:txBody>
                    <a:bodyPr/>
                    <a:lstStyle/>
                    <a:p>
                      <a:pPr marL="0" marR="0">
                        <a:lnSpc>
                          <a:spcPct val="115000"/>
                        </a:lnSpc>
                        <a:spcBef>
                          <a:spcPts val="0"/>
                        </a:spcBef>
                        <a:spcAft>
                          <a:spcPts val="0"/>
                        </a:spcAft>
                      </a:pPr>
                      <a:r>
                        <a:rPr lang="en-US" sz="3600" b="1" dirty="0">
                          <a:solidFill>
                            <a:srgbClr val="FFFFFF"/>
                          </a:solidFill>
                          <a:latin typeface="Calibri"/>
                          <a:ea typeface="Calibri"/>
                          <a:cs typeface="Times New Roman"/>
                        </a:rPr>
                        <a:t>Use Any </a:t>
                      </a:r>
                      <a:r>
                        <a:rPr lang="en-US" sz="3600" b="1" dirty="0" smtClean="0">
                          <a:solidFill>
                            <a:srgbClr val="FFFFFF"/>
                          </a:solidFill>
                          <a:latin typeface="Calibri"/>
                          <a:ea typeface="Calibri"/>
                          <a:cs typeface="Times New Roman"/>
                        </a:rPr>
                        <a:t>SNS</a:t>
                      </a:r>
                      <a:endParaRPr lang="en-US" sz="36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marL="0" marR="0" algn="ctr">
                        <a:lnSpc>
                          <a:spcPct val="115000"/>
                        </a:lnSpc>
                        <a:spcBef>
                          <a:spcPts val="0"/>
                        </a:spcBef>
                        <a:spcAft>
                          <a:spcPts val="0"/>
                        </a:spcAft>
                      </a:pPr>
                      <a:r>
                        <a:rPr lang="en-US" sz="3600" b="1" dirty="0" smtClean="0">
                          <a:solidFill>
                            <a:srgbClr val="FFFFFF"/>
                          </a:solidFill>
                          <a:latin typeface="Calibri"/>
                          <a:ea typeface="Calibri"/>
                          <a:cs typeface="Times New Roman"/>
                        </a:rPr>
                        <a:t>72%</a:t>
                      </a:r>
                      <a:endParaRPr lang="en-US" sz="36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marL="0" marR="0" algn="ctr">
                        <a:lnSpc>
                          <a:spcPct val="115000"/>
                        </a:lnSpc>
                        <a:spcBef>
                          <a:spcPts val="300"/>
                        </a:spcBef>
                        <a:spcAft>
                          <a:spcPts val="0"/>
                        </a:spcAft>
                        <a:tabLst>
                          <a:tab pos="167640" algn="l"/>
                        </a:tabLst>
                      </a:pPr>
                      <a:r>
                        <a:rPr lang="en-US" sz="2000" b="1" dirty="0">
                          <a:solidFill>
                            <a:srgbClr val="FFFFFF"/>
                          </a:solidFill>
                          <a:latin typeface="Calibri"/>
                          <a:ea typeface="Calibri"/>
                          <a:cs typeface="Times New Roman"/>
                        </a:rPr>
                        <a:t>Adults ages 18-29, women</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r>
              <a:tr h="749993">
                <a:tc>
                  <a:txBody>
                    <a:bodyPr/>
                    <a:lstStyle/>
                    <a:p>
                      <a:pPr marL="0" marR="0">
                        <a:lnSpc>
                          <a:spcPct val="115000"/>
                        </a:lnSpc>
                        <a:spcBef>
                          <a:spcPts val="0"/>
                        </a:spcBef>
                        <a:spcAft>
                          <a:spcPts val="0"/>
                        </a:spcAft>
                      </a:pPr>
                      <a:r>
                        <a:rPr lang="en-US" sz="3600" dirty="0">
                          <a:latin typeface="Calibri"/>
                          <a:ea typeface="Calibri"/>
                          <a:cs typeface="Times New Roman"/>
                        </a:rPr>
                        <a:t>Use Facebook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3600" dirty="0" smtClean="0">
                          <a:latin typeface="Calibri"/>
                          <a:ea typeface="Calibri"/>
                          <a:cs typeface="Times New Roman"/>
                        </a:rPr>
                        <a:t>68</a:t>
                      </a:r>
                      <a:endParaRPr lang="en-US" sz="36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400"/>
                        </a:spcBef>
                        <a:spcAft>
                          <a:spcPts val="0"/>
                        </a:spcAft>
                      </a:pPr>
                      <a:r>
                        <a:rPr lang="en-US" sz="2000" dirty="0">
                          <a:latin typeface="Calibri"/>
                          <a:ea typeface="Calibri"/>
                          <a:cs typeface="Times New Roman"/>
                        </a:rPr>
                        <a:t>Women, adults ages 18-29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13278">
                <a:tc>
                  <a:txBody>
                    <a:bodyPr/>
                    <a:lstStyle/>
                    <a:p>
                      <a:pPr marL="0" marR="0">
                        <a:lnSpc>
                          <a:spcPct val="115000"/>
                        </a:lnSpc>
                        <a:spcBef>
                          <a:spcPts val="0"/>
                        </a:spcBef>
                        <a:spcAft>
                          <a:spcPts val="0"/>
                        </a:spcAft>
                      </a:pPr>
                      <a:r>
                        <a:rPr lang="en-US" sz="3600" dirty="0">
                          <a:latin typeface="Calibri"/>
                          <a:ea typeface="Calibri"/>
                          <a:cs typeface="Times New Roman"/>
                        </a:rPr>
                        <a:t>Use Twitter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3600" dirty="0" smtClean="0">
                          <a:latin typeface="Calibri"/>
                          <a:ea typeface="Calibri"/>
                          <a:cs typeface="Times New Roman"/>
                        </a:rPr>
                        <a:t>18</a:t>
                      </a:r>
                      <a:endParaRPr lang="en-US" sz="36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000" dirty="0">
                          <a:latin typeface="Calibri"/>
                          <a:ea typeface="Calibri"/>
                          <a:cs typeface="Times New Roman"/>
                        </a:rPr>
                        <a:t>Adults ages 18-29, African-Americans,</a:t>
                      </a:r>
                    </a:p>
                    <a:p>
                      <a:pPr marL="0" marR="0" algn="ctr">
                        <a:lnSpc>
                          <a:spcPct val="115000"/>
                        </a:lnSpc>
                        <a:spcBef>
                          <a:spcPts val="0"/>
                        </a:spcBef>
                        <a:spcAft>
                          <a:spcPts val="0"/>
                        </a:spcAft>
                      </a:pPr>
                      <a:r>
                        <a:rPr lang="en-US" sz="2000" dirty="0">
                          <a:latin typeface="Calibri"/>
                          <a:ea typeface="Calibri"/>
                          <a:cs typeface="Times New Roman"/>
                        </a:rPr>
                        <a:t>urban residents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17689">
                <a:tc>
                  <a:txBody>
                    <a:bodyPr/>
                    <a:lstStyle/>
                    <a:p>
                      <a:pPr marL="0" marR="0">
                        <a:lnSpc>
                          <a:spcPct val="115000"/>
                        </a:lnSpc>
                        <a:spcBef>
                          <a:spcPts val="0"/>
                        </a:spcBef>
                        <a:spcAft>
                          <a:spcPts val="0"/>
                        </a:spcAft>
                      </a:pPr>
                      <a:r>
                        <a:rPr lang="en-US" sz="3600">
                          <a:latin typeface="Calibri"/>
                          <a:ea typeface="Calibri"/>
                          <a:cs typeface="Times New Roman"/>
                        </a:rPr>
                        <a:t>Use Pinterest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600" dirty="0">
                          <a:latin typeface="Calibri"/>
                          <a:ea typeface="Calibri"/>
                          <a:cs typeface="Times New Roman"/>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dirty="0">
                          <a:latin typeface="Calibri"/>
                          <a:ea typeface="Calibri"/>
                          <a:cs typeface="Times New Roman"/>
                        </a:rPr>
                        <a:t>Women, adults under 50, whites, those with some college education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7689">
                <a:tc>
                  <a:txBody>
                    <a:bodyPr/>
                    <a:lstStyle/>
                    <a:p>
                      <a:pPr marL="0" marR="0">
                        <a:lnSpc>
                          <a:spcPct val="115000"/>
                        </a:lnSpc>
                        <a:spcBef>
                          <a:spcPts val="0"/>
                        </a:spcBef>
                        <a:spcAft>
                          <a:spcPts val="0"/>
                        </a:spcAft>
                      </a:pPr>
                      <a:r>
                        <a:rPr lang="en-US" sz="3600">
                          <a:latin typeface="Calibri"/>
                          <a:ea typeface="Calibri"/>
                          <a:cs typeface="Times New Roman"/>
                        </a:rPr>
                        <a:t>Use Instagram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3600" dirty="0">
                          <a:latin typeface="Calibri"/>
                          <a:ea typeface="Calibri"/>
                          <a:cs typeface="Times New Roman"/>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2000" dirty="0">
                          <a:latin typeface="Calibri"/>
                          <a:ea typeface="Calibri"/>
                          <a:cs typeface="Times New Roman"/>
                        </a:rPr>
                        <a:t>Adults ages 18-29, African-Americans, Latinos, women, urban residents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73290">
                <a:tc>
                  <a:txBody>
                    <a:bodyPr/>
                    <a:lstStyle/>
                    <a:p>
                      <a:pPr marL="0" marR="0">
                        <a:lnSpc>
                          <a:spcPct val="115000"/>
                        </a:lnSpc>
                        <a:spcBef>
                          <a:spcPts val="0"/>
                        </a:spcBef>
                        <a:spcAft>
                          <a:spcPts val="0"/>
                        </a:spcAft>
                      </a:pPr>
                      <a:r>
                        <a:rPr lang="en-US" sz="3600">
                          <a:latin typeface="Calibri"/>
                          <a:ea typeface="Calibri"/>
                          <a:cs typeface="Times New Roman"/>
                        </a:rPr>
                        <a:t>Use Tumblr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3600" dirty="0">
                          <a:latin typeface="Calibri"/>
                          <a:ea typeface="Calibri"/>
                          <a:cs typeface="Times New Roman"/>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300"/>
                        </a:spcBef>
                        <a:spcAft>
                          <a:spcPts val="0"/>
                        </a:spcAft>
                      </a:pPr>
                      <a:r>
                        <a:rPr lang="en-US" sz="2000" dirty="0">
                          <a:latin typeface="Calibri"/>
                          <a:ea typeface="Calibri"/>
                          <a:cs typeface="Times New Roman"/>
                        </a:rPr>
                        <a:t>Adults ages 18-29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1600" y="1447800"/>
            <a:ext cx="3810000" cy="5410200"/>
          </a:xfrm>
        </p:spPr>
        <p:txBody>
          <a:bodyPr>
            <a:noAutofit/>
          </a:bodyPr>
          <a:lstStyle/>
          <a:p>
            <a:r>
              <a:rPr lang="en-US" sz="2500" dirty="0" smtClean="0"/>
              <a:t>Composition and character of people’s social networks changes AND networks become important channels of …</a:t>
            </a:r>
          </a:p>
          <a:p>
            <a:pPr lvl="1"/>
            <a:r>
              <a:rPr lang="en-US" sz="2300" dirty="0" smtClean="0"/>
              <a:t>learning </a:t>
            </a:r>
          </a:p>
          <a:p>
            <a:pPr lvl="1"/>
            <a:r>
              <a:rPr lang="en-US" sz="2300" dirty="0" smtClean="0"/>
              <a:t>trust </a:t>
            </a:r>
          </a:p>
          <a:p>
            <a:pPr lvl="1"/>
            <a:r>
              <a:rPr lang="en-US" sz="2300" dirty="0" smtClean="0"/>
              <a:t>influence</a:t>
            </a:r>
          </a:p>
          <a:p>
            <a:r>
              <a:rPr lang="en-US" sz="2500" dirty="0" smtClean="0"/>
              <a:t>Context of expertise expanded to “amateurs”</a:t>
            </a:r>
          </a:p>
          <a:p>
            <a:r>
              <a:rPr lang="en-US" sz="2500" dirty="0" smtClean="0"/>
              <a:t>Organizations can become “helper nodes” in people’s networks</a:t>
            </a:r>
          </a:p>
          <a:p>
            <a:endParaRPr lang="en-US" sz="2500" dirty="0" smtClean="0"/>
          </a:p>
          <a:p>
            <a:endParaRPr lang="en-US" sz="2500" dirty="0" smtClean="0"/>
          </a:p>
        </p:txBody>
      </p:sp>
      <p:sp>
        <p:nvSpPr>
          <p:cNvPr id="5" name="Title 1"/>
          <p:cNvSpPr>
            <a:spLocks noGrp="1"/>
          </p:cNvSpPr>
          <p:nvPr>
            <p:ph type="title"/>
          </p:nvPr>
        </p:nvSpPr>
        <p:spPr>
          <a:xfrm>
            <a:off x="228600" y="274638"/>
            <a:ext cx="8686800" cy="1143000"/>
          </a:xfrm>
        </p:spPr>
        <p:txBody>
          <a:bodyPr>
            <a:normAutofit/>
          </a:bodyPr>
          <a:lstStyle/>
          <a:p>
            <a:r>
              <a:rPr lang="en-US" dirty="0" smtClean="0"/>
              <a:t>Impact on patrons and librarians</a:t>
            </a:r>
            <a:endParaRPr lang="en-US" dirty="0"/>
          </a:p>
        </p:txBody>
      </p:sp>
      <p:pic>
        <p:nvPicPr>
          <p:cNvPr id="40962" name="Picture 2" descr="Cat village 2tons of cats"/>
          <p:cNvPicPr>
            <a:picLocks noChangeAspect="1" noChangeArrowheads="1"/>
          </p:cNvPicPr>
          <p:nvPr/>
        </p:nvPicPr>
        <p:blipFill>
          <a:blip r:embed="rId3" cstate="print"/>
          <a:srcRect/>
          <a:stretch>
            <a:fillRect/>
          </a:stretch>
        </p:blipFill>
        <p:spPr bwMode="auto">
          <a:xfrm>
            <a:off x="0" y="1905000"/>
            <a:ext cx="4978400" cy="3733801"/>
          </a:xfrm>
          <a:prstGeom prst="rect">
            <a:avLst/>
          </a:prstGeom>
          <a:noFill/>
        </p:spPr>
      </p:pic>
    </p:spTree>
    <p:extLst>
      <p:ext uri="{BB962C8B-B14F-4D97-AF65-F5344CB8AC3E}">
        <p14:creationId xmlns:p14="http://schemas.microsoft.com/office/powerpoint/2010/main" val="15511265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networks act as …</a:t>
            </a:r>
            <a:endParaRPr lang="en-US" dirty="0"/>
          </a:p>
        </p:txBody>
      </p:sp>
      <p:pic>
        <p:nvPicPr>
          <p:cNvPr id="12290" name="Picture 2" descr="http://farm4.static.flickr.com/3143/3069692088_55a7cf6f9b_o.jpg"/>
          <p:cNvPicPr>
            <a:picLocks noChangeAspect="1" noChangeArrowheads="1"/>
          </p:cNvPicPr>
          <p:nvPr/>
        </p:nvPicPr>
        <p:blipFill>
          <a:blip r:embed="rId3" cstate="print"/>
          <a:srcRect/>
          <a:stretch>
            <a:fillRect/>
          </a:stretch>
        </p:blipFill>
        <p:spPr bwMode="auto">
          <a:xfrm>
            <a:off x="5181600" y="1280677"/>
            <a:ext cx="3429000" cy="5272524"/>
          </a:xfrm>
          <a:prstGeom prst="rect">
            <a:avLst/>
          </a:prstGeom>
          <a:noFill/>
        </p:spPr>
      </p:pic>
      <p:sp>
        <p:nvSpPr>
          <p:cNvPr id="6" name="Content Placeholder 2"/>
          <p:cNvSpPr txBox="1">
            <a:spLocks/>
          </p:cNvSpPr>
          <p:nvPr/>
        </p:nvSpPr>
        <p:spPr>
          <a:xfrm>
            <a:off x="609600" y="2971800"/>
            <a:ext cx="3733800" cy="914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5400" dirty="0" smtClean="0"/>
              <a:t>s</a:t>
            </a:r>
            <a:r>
              <a:rPr kumimoji="0" lang="en-US" sz="5400" b="0" i="0" u="none" strike="noStrike" kern="1200" cap="none" spc="0" normalizeH="0" baseline="0" noProof="0" dirty="0" smtClean="0">
                <a:ln>
                  <a:noFill/>
                </a:ln>
                <a:solidFill>
                  <a:schemeClr val="tx1"/>
                </a:solidFill>
                <a:effectLst/>
                <a:uLnTx/>
                <a:uFillTx/>
                <a:latin typeface="+mn-lt"/>
                <a:ea typeface="+mn-ea"/>
                <a:cs typeface="+mn-cs"/>
              </a:rPr>
              <a:t>entries</a:t>
            </a:r>
            <a:endParaRPr kumimoji="0" lang="en-US" sz="5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networks act as … </a:t>
            </a:r>
            <a:endParaRPr lang="en-US" dirty="0"/>
          </a:p>
        </p:txBody>
      </p:sp>
      <p:sp>
        <p:nvSpPr>
          <p:cNvPr id="4" name="Content Placeholder 2"/>
          <p:cNvSpPr txBox="1">
            <a:spLocks/>
          </p:cNvSpPr>
          <p:nvPr/>
        </p:nvSpPr>
        <p:spPr>
          <a:xfrm>
            <a:off x="609600" y="3048000"/>
            <a:ext cx="3733800" cy="914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5400" dirty="0" smtClean="0"/>
              <a:t>evaluators</a:t>
            </a:r>
            <a:endParaRPr kumimoji="0" lang="en-US" sz="54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42" name="Picture 2" descr="http://t1.gstatic.com/images?q=tbn:ANd9GcQpWEJSGqWwZBjKqRAr4wG-Q1Jah4j6SvNNCTVBsdPoVW-h34sI"/>
          <p:cNvPicPr>
            <a:picLocks noChangeAspect="1" noChangeArrowheads="1"/>
          </p:cNvPicPr>
          <p:nvPr/>
        </p:nvPicPr>
        <p:blipFill>
          <a:blip r:embed="rId3" cstate="print"/>
          <a:srcRect/>
          <a:stretch>
            <a:fillRect/>
          </a:stretch>
        </p:blipFill>
        <p:spPr bwMode="auto">
          <a:xfrm>
            <a:off x="5029200" y="1371600"/>
            <a:ext cx="3616325" cy="5105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networks act as …</a:t>
            </a:r>
            <a:endParaRPr lang="en-US" dirty="0"/>
          </a:p>
        </p:txBody>
      </p:sp>
      <p:sp>
        <p:nvSpPr>
          <p:cNvPr id="4" name="Content Placeholder 2"/>
          <p:cNvSpPr txBox="1">
            <a:spLocks/>
          </p:cNvSpPr>
          <p:nvPr/>
        </p:nvSpPr>
        <p:spPr>
          <a:xfrm>
            <a:off x="76200" y="2438400"/>
            <a:ext cx="3733800" cy="2819400"/>
          </a:xfrm>
          <a:prstGeom prst="rect">
            <a:avLst/>
          </a:prstGeom>
        </p:spPr>
        <p:txBody>
          <a:bodyPr vert="horz" lIns="91440" tIns="45720" rIns="91440" bIns="45720" rtlCol="0">
            <a:normAutofit fontScale="70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5400" dirty="0" smtClean="0"/>
              <a:t>audience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5400" dirty="0" smtClean="0"/>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5400" dirty="0" smtClean="0"/>
              <a:t>new media are the new neighborhood</a:t>
            </a:r>
            <a:endParaRPr kumimoji="0" lang="en-US" sz="5400" b="0" i="0" u="none" strike="noStrike" kern="1200" cap="none" spc="0" normalizeH="0" baseline="0" noProof="0" dirty="0">
              <a:ln>
                <a:noFill/>
              </a:ln>
              <a:solidFill>
                <a:schemeClr val="tx1"/>
              </a:solidFill>
              <a:effectLst/>
              <a:uLnTx/>
              <a:uFillTx/>
              <a:latin typeface="+mn-lt"/>
              <a:ea typeface="+mn-ea"/>
              <a:cs typeface="+mn-cs"/>
            </a:endParaRPr>
          </a:p>
        </p:txBody>
      </p:sp>
      <p:pic>
        <p:nvPicPr>
          <p:cNvPr id="8194" name="Picture 2" descr="http://t2.gstatic.com/images?q=tbn:ANd9GcT6ViYWVozO7oAaaHq3nWYR6QNvevzsDDdgTbIZ0S0YPNjr-ycG"/>
          <p:cNvPicPr>
            <a:picLocks noChangeAspect="1" noChangeArrowheads="1"/>
          </p:cNvPicPr>
          <p:nvPr/>
        </p:nvPicPr>
        <p:blipFill>
          <a:blip r:embed="rId3" cstate="print"/>
          <a:srcRect/>
          <a:stretch>
            <a:fillRect/>
          </a:stretch>
        </p:blipFill>
        <p:spPr bwMode="auto">
          <a:xfrm>
            <a:off x="4038600" y="1828800"/>
            <a:ext cx="5991483" cy="3987061"/>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nevon.typepad.com/nevon/images/moderntimes.jpg"/>
          <p:cNvPicPr>
            <a:picLocks noChangeAspect="1" noChangeArrowheads="1"/>
          </p:cNvPicPr>
          <p:nvPr/>
        </p:nvPicPr>
        <p:blipFill>
          <a:blip r:embed="rId3" cstate="print"/>
          <a:srcRect b="6201"/>
          <a:stretch>
            <a:fillRect/>
          </a:stretch>
        </p:blipFill>
        <p:spPr bwMode="auto">
          <a:xfrm>
            <a:off x="-152400" y="-57915"/>
            <a:ext cx="9372600" cy="6915915"/>
          </a:xfrm>
          <a:prstGeom prst="rect">
            <a:avLst/>
          </a:prstGeom>
          <a:noFill/>
        </p:spPr>
      </p:pic>
      <p:sp>
        <p:nvSpPr>
          <p:cNvPr id="2" name="Title 1"/>
          <p:cNvSpPr>
            <a:spLocks noGrp="1"/>
          </p:cNvSpPr>
          <p:nvPr>
            <p:ph type="title"/>
          </p:nvPr>
        </p:nvSpPr>
        <p:spPr>
          <a:xfrm>
            <a:off x="3962400" y="5257800"/>
            <a:ext cx="5181600" cy="1143000"/>
          </a:xfrm>
        </p:spPr>
        <p:txBody>
          <a:bodyPr>
            <a:normAutofit fontScale="90000"/>
          </a:bodyPr>
          <a:lstStyle/>
          <a:p>
            <a:r>
              <a:rPr lang="en-US" b="1" dirty="0" smtClean="0">
                <a:solidFill>
                  <a:srgbClr val="FFFF00"/>
                </a:solidFill>
              </a:rPr>
              <a:t>Back to the 5 evolutions</a:t>
            </a:r>
            <a:endParaRPr lang="en-US" b="1" dirty="0">
              <a:solidFill>
                <a:srgbClr val="FFFF00"/>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9330" name="Picture 2" descr="http://www.nemomediagroup.com/wp-content/uploads/2013/02/Cat_using_computer.jpg"/>
          <p:cNvPicPr>
            <a:picLocks noChangeAspect="1" noChangeArrowheads="1"/>
          </p:cNvPicPr>
          <p:nvPr/>
        </p:nvPicPr>
        <p:blipFill>
          <a:blip r:embed="rId3" cstate="print"/>
          <a:srcRect/>
          <a:stretch>
            <a:fillRect/>
          </a:stretch>
        </p:blipFill>
        <p:spPr bwMode="auto">
          <a:xfrm>
            <a:off x="-293604" y="0"/>
            <a:ext cx="10291019" cy="6858000"/>
          </a:xfrm>
          <a:prstGeom prst="rect">
            <a:avLst/>
          </a:prstGeom>
          <a:noFill/>
        </p:spPr>
      </p:pic>
      <p:sp>
        <p:nvSpPr>
          <p:cNvPr id="5" name="Rectangle 4"/>
          <p:cNvSpPr/>
          <p:nvPr/>
        </p:nvSpPr>
        <p:spPr>
          <a:xfrm>
            <a:off x="304800" y="1600200"/>
            <a:ext cx="4572000" cy="3785652"/>
          </a:xfrm>
          <a:prstGeom prst="rect">
            <a:avLst/>
          </a:prstGeom>
        </p:spPr>
        <p:txBody>
          <a:bodyPr wrap="square">
            <a:spAutoFit/>
          </a:bodyPr>
          <a:lstStyle/>
          <a:p>
            <a:pPr>
              <a:buNone/>
            </a:pPr>
            <a:r>
              <a:rPr lang="en-US" sz="4000" b="1" dirty="0" smtClean="0"/>
              <a:t>Searching</a:t>
            </a:r>
          </a:p>
          <a:p>
            <a:pPr>
              <a:buNone/>
            </a:pPr>
            <a:r>
              <a:rPr lang="en-US" sz="4000" b="1" dirty="0" smtClean="0"/>
              <a:t>Learning </a:t>
            </a:r>
          </a:p>
          <a:p>
            <a:pPr>
              <a:buNone/>
            </a:pPr>
            <a:r>
              <a:rPr lang="en-US" sz="4000" b="1" dirty="0" smtClean="0"/>
              <a:t>Browsing Discovering</a:t>
            </a:r>
          </a:p>
          <a:p>
            <a:pPr>
              <a:buNone/>
            </a:pPr>
            <a:r>
              <a:rPr lang="en-US" sz="4000" b="1" dirty="0" smtClean="0"/>
              <a:t>Soliciting expertise Acting on impulse</a:t>
            </a:r>
          </a:p>
        </p:txBody>
      </p:sp>
      <p:sp>
        <p:nvSpPr>
          <p:cNvPr id="6" name="Title 1"/>
          <p:cNvSpPr txBox="1">
            <a:spLocks/>
          </p:cNvSpPr>
          <p:nvPr/>
        </p:nvSpPr>
        <p:spPr>
          <a:xfrm>
            <a:off x="457200" y="76200"/>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mj-lt"/>
                <a:ea typeface="+mj-ea"/>
                <a:cs typeface="+mj-cs"/>
              </a:rPr>
              <a:t>1 – Patron evolution driven by purpose of engagement/need  </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9330" name="Picture 2" descr="http://www.nemomediagroup.com/wp-content/uploads/2013/02/Cat_using_computer.jpg"/>
          <p:cNvPicPr>
            <a:picLocks noChangeAspect="1" noChangeArrowheads="1"/>
          </p:cNvPicPr>
          <p:nvPr/>
        </p:nvPicPr>
        <p:blipFill>
          <a:blip r:embed="rId3" cstate="print"/>
          <a:srcRect/>
          <a:stretch>
            <a:fillRect/>
          </a:stretch>
        </p:blipFill>
        <p:spPr bwMode="auto">
          <a:xfrm>
            <a:off x="-293604" y="0"/>
            <a:ext cx="10291019" cy="6858000"/>
          </a:xfrm>
          <a:prstGeom prst="rect">
            <a:avLst/>
          </a:prstGeom>
          <a:noFill/>
        </p:spPr>
      </p:pic>
      <p:sp>
        <p:nvSpPr>
          <p:cNvPr id="6" name="Title 1"/>
          <p:cNvSpPr txBox="1">
            <a:spLocks/>
          </p:cNvSpPr>
          <p:nvPr/>
        </p:nvSpPr>
        <p:spPr>
          <a:xfrm>
            <a:off x="457200" y="76200"/>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mj-lt"/>
                <a:ea typeface="+mj-ea"/>
                <a:cs typeface="+mj-cs"/>
              </a:rPr>
              <a:t>1 – Patron evolution driven by purpose of engagement/need  </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304800" y="1618595"/>
            <a:ext cx="4572000" cy="3785652"/>
          </a:xfrm>
          <a:prstGeom prst="rect">
            <a:avLst/>
          </a:prstGeom>
        </p:spPr>
        <p:txBody>
          <a:bodyPr>
            <a:spAutoFit/>
          </a:bodyPr>
          <a:lstStyle/>
          <a:p>
            <a:r>
              <a:rPr lang="en-US" sz="4000" b="1" dirty="0" smtClean="0"/>
              <a:t>Self-directed</a:t>
            </a:r>
          </a:p>
          <a:p>
            <a:r>
              <a:rPr lang="en-US" sz="4000" b="1" dirty="0" smtClean="0"/>
              <a:t>Easier</a:t>
            </a:r>
          </a:p>
          <a:p>
            <a:r>
              <a:rPr lang="en-US" sz="4000" b="1" dirty="0" smtClean="0"/>
              <a:t>Omnipresent</a:t>
            </a:r>
          </a:p>
          <a:p>
            <a:pPr marL="236538" indent="-236538"/>
            <a:r>
              <a:rPr lang="en-US" sz="4000" b="1" dirty="0" smtClean="0"/>
              <a:t>Facilitated by                    personal networks and crowds</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9330" name="Picture 2" descr="http://www.nemomediagroup.com/wp-content/uploads/2013/02/Cat_using_computer.jpg"/>
          <p:cNvPicPr>
            <a:picLocks noChangeAspect="1" noChangeArrowheads="1"/>
          </p:cNvPicPr>
          <p:nvPr/>
        </p:nvPicPr>
        <p:blipFill>
          <a:blip r:embed="rId3" cstate="print"/>
          <a:srcRect/>
          <a:stretch>
            <a:fillRect/>
          </a:stretch>
        </p:blipFill>
        <p:spPr bwMode="auto">
          <a:xfrm>
            <a:off x="-293604" y="0"/>
            <a:ext cx="10291019" cy="6858000"/>
          </a:xfrm>
          <a:prstGeom prst="rect">
            <a:avLst/>
          </a:prstGeom>
          <a:noFill/>
        </p:spPr>
      </p:pic>
      <p:sp>
        <p:nvSpPr>
          <p:cNvPr id="6" name="Title 1"/>
          <p:cNvSpPr txBox="1">
            <a:spLocks/>
          </p:cNvSpPr>
          <p:nvPr/>
        </p:nvSpPr>
        <p:spPr>
          <a:xfrm>
            <a:off x="457200" y="76200"/>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mj-lt"/>
                <a:ea typeface="+mj-ea"/>
                <a:cs typeface="+mj-cs"/>
              </a:rPr>
              <a:t>1 – Patron evolution driven by purpose of engagement/need  </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228600" y="2169855"/>
            <a:ext cx="4572000" cy="2554545"/>
          </a:xfrm>
          <a:prstGeom prst="rect">
            <a:avLst/>
          </a:prstGeom>
        </p:spPr>
        <p:txBody>
          <a:bodyPr>
            <a:spAutoFit/>
          </a:bodyPr>
          <a:lstStyle/>
          <a:p>
            <a:r>
              <a:rPr lang="en-US" sz="4000" b="1" dirty="0" smtClean="0"/>
              <a:t>More noise</a:t>
            </a:r>
          </a:p>
          <a:p>
            <a:r>
              <a:rPr lang="en-US" sz="4000" b="1" dirty="0" smtClean="0"/>
              <a:t>More junk</a:t>
            </a:r>
          </a:p>
          <a:p>
            <a:r>
              <a:rPr lang="en-US" sz="4000" b="1" dirty="0" smtClean="0"/>
              <a:t>More temptations</a:t>
            </a:r>
          </a:p>
          <a:p>
            <a:r>
              <a:rPr lang="en-US" sz="4000" b="1" dirty="0" smtClean="0"/>
              <a:t>More distractions</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9330" name="Picture 2" descr="http://www.nemomediagroup.com/wp-content/uploads/2013/02/Cat_using_computer.jpg"/>
          <p:cNvPicPr>
            <a:picLocks noChangeAspect="1" noChangeArrowheads="1"/>
          </p:cNvPicPr>
          <p:nvPr/>
        </p:nvPicPr>
        <p:blipFill>
          <a:blip r:embed="rId3" cstate="print"/>
          <a:srcRect/>
          <a:stretch>
            <a:fillRect/>
          </a:stretch>
        </p:blipFill>
        <p:spPr bwMode="auto">
          <a:xfrm>
            <a:off x="-293604" y="0"/>
            <a:ext cx="10291019" cy="6858000"/>
          </a:xfrm>
          <a:prstGeom prst="rect">
            <a:avLst/>
          </a:prstGeom>
          <a:noFill/>
        </p:spPr>
      </p:pic>
      <p:sp>
        <p:nvSpPr>
          <p:cNvPr id="6" name="Title 1"/>
          <p:cNvSpPr txBox="1">
            <a:spLocks/>
          </p:cNvSpPr>
          <p:nvPr/>
        </p:nvSpPr>
        <p:spPr>
          <a:xfrm>
            <a:off x="457200" y="76200"/>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mj-lt"/>
                <a:ea typeface="+mj-ea"/>
                <a:cs typeface="+mj-cs"/>
              </a:rPr>
              <a:t>Librarian takeaways</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304800" y="1917680"/>
            <a:ext cx="4800600" cy="3416320"/>
          </a:xfrm>
          <a:prstGeom prst="rect">
            <a:avLst/>
          </a:prstGeom>
        </p:spPr>
        <p:txBody>
          <a:bodyPr wrap="square">
            <a:spAutoFit/>
          </a:bodyPr>
          <a:lstStyle/>
          <a:p>
            <a:r>
              <a:rPr lang="en-US" sz="3600" b="1" dirty="0" smtClean="0"/>
              <a:t>Networks matter</a:t>
            </a:r>
          </a:p>
          <a:p>
            <a:r>
              <a:rPr lang="en-US" sz="3600" b="1" dirty="0" smtClean="0"/>
              <a:t>Tech mastery matters</a:t>
            </a:r>
          </a:p>
          <a:p>
            <a:r>
              <a:rPr lang="en-US" sz="3600" b="1" dirty="0" smtClean="0"/>
              <a:t>Lifelong learning is </a:t>
            </a:r>
          </a:p>
          <a:p>
            <a:r>
              <a:rPr lang="en-US" sz="3600" b="1" dirty="0" smtClean="0"/>
              <a:t>    the norm</a:t>
            </a:r>
          </a:p>
          <a:p>
            <a:r>
              <a:rPr lang="en-US" sz="3600" b="1" dirty="0" smtClean="0"/>
              <a:t>New divides emerge New ethics = important</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s://si0.twimg.com/profile_images/1218515388/cats.jpg"/>
          <p:cNvPicPr>
            <a:picLocks noChangeAspect="1" noChangeArrowheads="1"/>
          </p:cNvPicPr>
          <p:nvPr/>
        </p:nvPicPr>
        <p:blipFill>
          <a:blip r:embed="rId3" cstate="print"/>
          <a:srcRect/>
          <a:stretch>
            <a:fillRect/>
          </a:stretch>
        </p:blipFill>
        <p:spPr bwMode="auto">
          <a:xfrm>
            <a:off x="2133600" y="625855"/>
            <a:ext cx="4876799" cy="3641345"/>
          </a:xfrm>
          <a:prstGeom prst="rect">
            <a:avLst/>
          </a:prstGeom>
          <a:noFill/>
        </p:spPr>
      </p:pic>
      <p:sp>
        <p:nvSpPr>
          <p:cNvPr id="2" name="Title 1"/>
          <p:cNvSpPr>
            <a:spLocks noGrp="1"/>
          </p:cNvSpPr>
          <p:nvPr>
            <p:ph type="title"/>
          </p:nvPr>
        </p:nvSpPr>
        <p:spPr>
          <a:xfrm>
            <a:off x="457200" y="-228600"/>
            <a:ext cx="8229600" cy="1143000"/>
          </a:xfrm>
        </p:spPr>
        <p:txBody>
          <a:bodyPr>
            <a:normAutofit fontScale="90000"/>
          </a:bodyPr>
          <a:lstStyle/>
          <a:p>
            <a:r>
              <a:rPr lang="en-US" b="1" dirty="0" smtClean="0"/>
              <a:t>2 – Patron evolution tied to life stage</a:t>
            </a:r>
            <a:endParaRPr lang="en-US" b="1" dirty="0"/>
          </a:p>
        </p:txBody>
      </p:sp>
      <p:sp>
        <p:nvSpPr>
          <p:cNvPr id="3" name="Content Placeholder 2"/>
          <p:cNvSpPr>
            <a:spLocks noGrp="1"/>
          </p:cNvSpPr>
          <p:nvPr>
            <p:ph idx="1"/>
          </p:nvPr>
        </p:nvSpPr>
        <p:spPr>
          <a:xfrm>
            <a:off x="609600" y="4343400"/>
            <a:ext cx="8077200" cy="2514600"/>
          </a:xfrm>
        </p:spPr>
        <p:txBody>
          <a:bodyPr>
            <a:normAutofit fontScale="85000" lnSpcReduction="20000"/>
          </a:bodyPr>
          <a:lstStyle/>
          <a:p>
            <a:pPr algn="ctr">
              <a:buNone/>
            </a:pPr>
            <a:r>
              <a:rPr lang="en-US" dirty="0" smtClean="0"/>
              <a:t>Students</a:t>
            </a:r>
          </a:p>
          <a:p>
            <a:pPr algn="ctr">
              <a:buNone/>
            </a:pPr>
            <a:r>
              <a:rPr lang="en-US" dirty="0" smtClean="0"/>
              <a:t>Young workers</a:t>
            </a:r>
          </a:p>
          <a:p>
            <a:pPr algn="ctr">
              <a:buNone/>
            </a:pPr>
            <a:r>
              <a:rPr lang="en-US" dirty="0" smtClean="0"/>
              <a:t>30somethings </a:t>
            </a:r>
          </a:p>
          <a:p>
            <a:pPr algn="ctr">
              <a:buNone/>
            </a:pPr>
            <a:r>
              <a:rPr lang="en-US" dirty="0" smtClean="0"/>
              <a:t>40-50somethings</a:t>
            </a:r>
          </a:p>
          <a:p>
            <a:pPr algn="ctr">
              <a:buNone/>
            </a:pPr>
            <a:r>
              <a:rPr lang="en-US" dirty="0" smtClean="0"/>
              <a:t>Younger retirees</a:t>
            </a:r>
          </a:p>
          <a:p>
            <a:pPr algn="ctr">
              <a:buNone/>
            </a:pPr>
            <a:r>
              <a:rPr lang="en-US" dirty="0" smtClean="0"/>
              <a:t>Older retirees</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s://si0.twimg.com/profile_images/1218515388/cats.jpg"/>
          <p:cNvPicPr>
            <a:picLocks noChangeAspect="1" noChangeArrowheads="1"/>
          </p:cNvPicPr>
          <p:nvPr/>
        </p:nvPicPr>
        <p:blipFill>
          <a:blip r:embed="rId3" cstate="print"/>
          <a:srcRect/>
          <a:stretch>
            <a:fillRect/>
          </a:stretch>
        </p:blipFill>
        <p:spPr bwMode="auto">
          <a:xfrm>
            <a:off x="2133600" y="625855"/>
            <a:ext cx="4876799" cy="3641345"/>
          </a:xfrm>
          <a:prstGeom prst="rect">
            <a:avLst/>
          </a:prstGeom>
          <a:noFill/>
        </p:spPr>
      </p:pic>
      <p:sp>
        <p:nvSpPr>
          <p:cNvPr id="2" name="Title 1"/>
          <p:cNvSpPr>
            <a:spLocks noGrp="1"/>
          </p:cNvSpPr>
          <p:nvPr>
            <p:ph type="title"/>
          </p:nvPr>
        </p:nvSpPr>
        <p:spPr>
          <a:xfrm>
            <a:off x="457200" y="-228600"/>
            <a:ext cx="8229600" cy="1143000"/>
          </a:xfrm>
        </p:spPr>
        <p:txBody>
          <a:bodyPr>
            <a:normAutofit fontScale="90000"/>
          </a:bodyPr>
          <a:lstStyle/>
          <a:p>
            <a:r>
              <a:rPr lang="en-US" b="1" dirty="0" smtClean="0"/>
              <a:t>2 – Patron evolution tied to life stage</a:t>
            </a:r>
            <a:endParaRPr lang="en-US" b="1" dirty="0"/>
          </a:p>
        </p:txBody>
      </p:sp>
      <p:sp>
        <p:nvSpPr>
          <p:cNvPr id="3" name="Content Placeholder 2"/>
          <p:cNvSpPr>
            <a:spLocks noGrp="1"/>
          </p:cNvSpPr>
          <p:nvPr>
            <p:ph idx="1"/>
          </p:nvPr>
        </p:nvSpPr>
        <p:spPr>
          <a:xfrm>
            <a:off x="609600" y="4343400"/>
            <a:ext cx="8077200" cy="2514600"/>
          </a:xfrm>
        </p:spPr>
        <p:txBody>
          <a:bodyPr>
            <a:normAutofit/>
          </a:bodyPr>
          <a:lstStyle/>
          <a:p>
            <a:pPr algn="ctr">
              <a:buNone/>
            </a:pPr>
            <a:r>
              <a:rPr lang="en-US" sz="4000" dirty="0" smtClean="0"/>
              <a:t>Overlaid with current life stage differences in technology adoption and use</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s://si0.twimg.com/profile_images/1218515388/cats.jpg"/>
          <p:cNvPicPr>
            <a:picLocks noChangeAspect="1" noChangeArrowheads="1"/>
          </p:cNvPicPr>
          <p:nvPr/>
        </p:nvPicPr>
        <p:blipFill>
          <a:blip r:embed="rId3" cstate="print"/>
          <a:srcRect/>
          <a:stretch>
            <a:fillRect/>
          </a:stretch>
        </p:blipFill>
        <p:spPr bwMode="auto">
          <a:xfrm>
            <a:off x="2133600" y="625855"/>
            <a:ext cx="4876799" cy="3641345"/>
          </a:xfrm>
          <a:prstGeom prst="rect">
            <a:avLst/>
          </a:prstGeom>
          <a:noFill/>
        </p:spPr>
      </p:pic>
      <p:sp>
        <p:nvSpPr>
          <p:cNvPr id="2" name="Title 1"/>
          <p:cNvSpPr>
            <a:spLocks noGrp="1"/>
          </p:cNvSpPr>
          <p:nvPr>
            <p:ph type="title"/>
          </p:nvPr>
        </p:nvSpPr>
        <p:spPr>
          <a:xfrm>
            <a:off x="457200" y="-228600"/>
            <a:ext cx="8229600" cy="1143000"/>
          </a:xfrm>
        </p:spPr>
        <p:txBody>
          <a:bodyPr>
            <a:normAutofit fontScale="90000"/>
          </a:bodyPr>
          <a:lstStyle/>
          <a:p>
            <a:r>
              <a:rPr lang="en-US" b="1" dirty="0" smtClean="0"/>
              <a:t>2 – Patron evolution tied to life stage</a:t>
            </a:r>
            <a:endParaRPr lang="en-US" b="1" dirty="0"/>
          </a:p>
        </p:txBody>
      </p:sp>
      <p:sp>
        <p:nvSpPr>
          <p:cNvPr id="3" name="Content Placeholder 2"/>
          <p:cNvSpPr>
            <a:spLocks noGrp="1"/>
          </p:cNvSpPr>
          <p:nvPr>
            <p:ph idx="1"/>
          </p:nvPr>
        </p:nvSpPr>
        <p:spPr>
          <a:xfrm>
            <a:off x="0" y="4343400"/>
            <a:ext cx="9144000" cy="2514600"/>
          </a:xfrm>
        </p:spPr>
        <p:txBody>
          <a:bodyPr>
            <a:normAutofit fontScale="85000" lnSpcReduction="10000"/>
          </a:bodyPr>
          <a:lstStyle/>
          <a:p>
            <a:pPr algn="ctr">
              <a:buNone/>
            </a:pPr>
            <a:r>
              <a:rPr lang="en-US" b="1" u="sng" dirty="0" smtClean="0"/>
              <a:t>Librarian takeaways</a:t>
            </a:r>
          </a:p>
          <a:p>
            <a:pPr algn="ctr"/>
            <a:r>
              <a:rPr lang="en-US" dirty="0" smtClean="0"/>
              <a:t>This is familiar territory</a:t>
            </a:r>
          </a:p>
          <a:p>
            <a:pPr algn="ctr"/>
            <a:r>
              <a:rPr lang="en-US" dirty="0" smtClean="0"/>
              <a:t>Driver of the demands that you be “everything to everyone”</a:t>
            </a:r>
          </a:p>
          <a:p>
            <a:pPr algn="ctr"/>
            <a:r>
              <a:rPr lang="en-US" dirty="0" smtClean="0"/>
              <a:t>People’s needs change and you have opportunities to be newly relevant to them </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s://si0.twimg.com/profile_images/1218515388/cats.jpg"/>
          <p:cNvPicPr>
            <a:picLocks noChangeAspect="1" noChangeArrowheads="1"/>
          </p:cNvPicPr>
          <p:nvPr/>
        </p:nvPicPr>
        <p:blipFill>
          <a:blip r:embed="rId3" cstate="print"/>
          <a:srcRect/>
          <a:stretch>
            <a:fillRect/>
          </a:stretch>
        </p:blipFill>
        <p:spPr bwMode="auto">
          <a:xfrm>
            <a:off x="2133600" y="625855"/>
            <a:ext cx="4876799" cy="3641345"/>
          </a:xfrm>
          <a:prstGeom prst="rect">
            <a:avLst/>
          </a:prstGeom>
          <a:noFill/>
        </p:spPr>
      </p:pic>
      <p:sp>
        <p:nvSpPr>
          <p:cNvPr id="2" name="Title 1"/>
          <p:cNvSpPr>
            <a:spLocks noGrp="1"/>
          </p:cNvSpPr>
          <p:nvPr>
            <p:ph type="title"/>
          </p:nvPr>
        </p:nvSpPr>
        <p:spPr>
          <a:xfrm>
            <a:off x="457200" y="-228600"/>
            <a:ext cx="8229600" cy="1143000"/>
          </a:xfrm>
        </p:spPr>
        <p:txBody>
          <a:bodyPr>
            <a:normAutofit fontScale="90000"/>
          </a:bodyPr>
          <a:lstStyle/>
          <a:p>
            <a:r>
              <a:rPr lang="en-US" b="1" dirty="0" smtClean="0"/>
              <a:t>2 – Patron evolution tied to life stage</a:t>
            </a:r>
            <a:endParaRPr lang="en-US" b="1" dirty="0"/>
          </a:p>
        </p:txBody>
      </p:sp>
      <p:sp>
        <p:nvSpPr>
          <p:cNvPr id="3" name="Content Placeholder 2"/>
          <p:cNvSpPr>
            <a:spLocks noGrp="1"/>
          </p:cNvSpPr>
          <p:nvPr>
            <p:ph idx="1"/>
          </p:nvPr>
        </p:nvSpPr>
        <p:spPr>
          <a:xfrm>
            <a:off x="533400" y="4343400"/>
            <a:ext cx="8077200" cy="2514600"/>
          </a:xfrm>
        </p:spPr>
        <p:txBody>
          <a:bodyPr>
            <a:normAutofit/>
          </a:bodyPr>
          <a:lstStyle/>
          <a:p>
            <a:pPr algn="ctr">
              <a:buNone/>
            </a:pPr>
            <a:r>
              <a:rPr lang="en-US" sz="2700" b="1" u="sng" dirty="0" smtClean="0"/>
              <a:t>Librarian takeaways</a:t>
            </a:r>
          </a:p>
          <a:p>
            <a:pPr algn="ctr"/>
            <a:r>
              <a:rPr lang="en-US" sz="2700" dirty="0" smtClean="0"/>
              <a:t>Generational differences can be bridged by connecting to the non-user via the non-user</a:t>
            </a:r>
          </a:p>
          <a:p>
            <a:pPr algn="ctr"/>
            <a:r>
              <a:rPr lang="en-US" sz="2700" dirty="0" smtClean="0"/>
              <a:t>Only 22% say that they know </a:t>
            </a:r>
            <a:r>
              <a:rPr lang="en-US" sz="2700" u="sng" dirty="0" smtClean="0"/>
              <a:t>all or most </a:t>
            </a:r>
            <a:r>
              <a:rPr lang="en-US" sz="2700" dirty="0" smtClean="0"/>
              <a:t>of the services their libraries offer</a:t>
            </a:r>
          </a:p>
          <a:p>
            <a:pPr algn="ctr"/>
            <a:endParaRPr lang="en-US" sz="2700" dirty="0" smtClean="0"/>
          </a:p>
          <a:p>
            <a:pPr algn="ctr"/>
            <a:endParaRPr lang="en-US" sz="2700" dirty="0" smtClean="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leisureguy.files.wordpress.com/2010/03/fast-cat.jpg?w=700"/>
          <p:cNvPicPr>
            <a:picLocks noChangeAspect="1" noChangeArrowheads="1"/>
          </p:cNvPicPr>
          <p:nvPr/>
        </p:nvPicPr>
        <p:blipFill>
          <a:blip r:embed="rId3" cstate="print"/>
          <a:srcRect/>
          <a:stretch>
            <a:fillRect/>
          </a:stretch>
        </p:blipFill>
        <p:spPr bwMode="auto">
          <a:xfrm>
            <a:off x="0" y="-111391"/>
            <a:ext cx="9982200" cy="6969391"/>
          </a:xfrm>
          <a:prstGeom prst="rect">
            <a:avLst/>
          </a:prstGeom>
          <a:noFill/>
        </p:spPr>
      </p:pic>
      <p:sp>
        <p:nvSpPr>
          <p:cNvPr id="6" name="Title 1"/>
          <p:cNvSpPr>
            <a:spLocks noGrp="1"/>
          </p:cNvSpPr>
          <p:nvPr>
            <p:ph type="title"/>
          </p:nvPr>
        </p:nvSpPr>
        <p:spPr>
          <a:xfrm>
            <a:off x="0" y="1066800"/>
            <a:ext cx="4495800" cy="3733800"/>
          </a:xfrm>
        </p:spPr>
        <p:txBody>
          <a:bodyPr>
            <a:normAutofit/>
          </a:bodyPr>
          <a:lstStyle/>
          <a:p>
            <a:r>
              <a:rPr lang="en-US" b="1" dirty="0" smtClean="0">
                <a:solidFill>
                  <a:schemeClr val="bg1"/>
                </a:solidFill>
              </a:rPr>
              <a:t>3 - Patron evolution driven by life stressors</a:t>
            </a:r>
            <a:endParaRPr lang="en-US" b="1" dirty="0">
              <a:solidFill>
                <a:schemeClr val="bg1"/>
              </a:solidFill>
            </a:endParaRPr>
          </a:p>
        </p:txBody>
      </p:sp>
      <p:sp>
        <p:nvSpPr>
          <p:cNvPr id="7" name="Rectangle 6"/>
          <p:cNvSpPr/>
          <p:nvPr/>
        </p:nvSpPr>
        <p:spPr>
          <a:xfrm>
            <a:off x="5715000" y="5562600"/>
            <a:ext cx="2227918" cy="369332"/>
          </a:xfrm>
          <a:prstGeom prst="rect">
            <a:avLst/>
          </a:prstGeom>
        </p:spPr>
        <p:txBody>
          <a:bodyPr wrap="none">
            <a:spAutoFit/>
          </a:bodyPr>
          <a:lstStyle/>
          <a:p>
            <a:r>
              <a:rPr lang="en-US" dirty="0" smtClean="0"/>
              <a:t>http://bit.ly/12vNSUT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leisureguy.files.wordpress.com/2010/03/fast-cat.jpg?w=700"/>
          <p:cNvPicPr>
            <a:picLocks noChangeAspect="1" noChangeArrowheads="1"/>
          </p:cNvPicPr>
          <p:nvPr/>
        </p:nvPicPr>
        <p:blipFill>
          <a:blip r:embed="rId3" cstate="print"/>
          <a:srcRect/>
          <a:stretch>
            <a:fillRect/>
          </a:stretch>
        </p:blipFill>
        <p:spPr bwMode="auto">
          <a:xfrm>
            <a:off x="0" y="-111391"/>
            <a:ext cx="9982200" cy="6969391"/>
          </a:xfrm>
          <a:prstGeom prst="rect">
            <a:avLst/>
          </a:prstGeom>
          <a:noFill/>
        </p:spPr>
      </p:pic>
      <p:sp>
        <p:nvSpPr>
          <p:cNvPr id="7" name="Title 1"/>
          <p:cNvSpPr>
            <a:spLocks noGrp="1"/>
          </p:cNvSpPr>
          <p:nvPr>
            <p:ph type="title"/>
          </p:nvPr>
        </p:nvSpPr>
        <p:spPr>
          <a:xfrm>
            <a:off x="0" y="1066800"/>
            <a:ext cx="4495800" cy="3733800"/>
          </a:xfrm>
        </p:spPr>
        <p:txBody>
          <a:bodyPr>
            <a:normAutofit/>
          </a:bodyPr>
          <a:lstStyle/>
          <a:p>
            <a:r>
              <a:rPr lang="en-US" b="1" dirty="0" smtClean="0">
                <a:solidFill>
                  <a:schemeClr val="bg1"/>
                </a:solidFill>
              </a:rPr>
              <a:t>Inversion of scarcity and abundance</a:t>
            </a:r>
            <a:endParaRPr lang="en-US" b="1"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leisureguy.files.wordpress.com/2010/03/fast-cat.jpg?w=700"/>
          <p:cNvPicPr>
            <a:picLocks noChangeAspect="1" noChangeArrowheads="1"/>
          </p:cNvPicPr>
          <p:nvPr/>
        </p:nvPicPr>
        <p:blipFill>
          <a:blip r:embed="rId3" cstate="print"/>
          <a:srcRect/>
          <a:stretch>
            <a:fillRect/>
          </a:stretch>
        </p:blipFill>
        <p:spPr bwMode="auto">
          <a:xfrm>
            <a:off x="0" y="-111391"/>
            <a:ext cx="9982200" cy="6969391"/>
          </a:xfrm>
          <a:prstGeom prst="rect">
            <a:avLst/>
          </a:prstGeom>
          <a:noFill/>
        </p:spPr>
      </p:pic>
      <p:sp>
        <p:nvSpPr>
          <p:cNvPr id="6" name="Title 1"/>
          <p:cNvSpPr>
            <a:spLocks noGrp="1"/>
          </p:cNvSpPr>
          <p:nvPr>
            <p:ph type="title"/>
          </p:nvPr>
        </p:nvSpPr>
        <p:spPr>
          <a:xfrm>
            <a:off x="-152400" y="533400"/>
            <a:ext cx="4724400" cy="5715000"/>
          </a:xfrm>
        </p:spPr>
        <p:txBody>
          <a:bodyPr>
            <a:normAutofit fontScale="90000"/>
          </a:bodyPr>
          <a:lstStyle/>
          <a:p>
            <a:r>
              <a:rPr lang="en-US" b="1" u="sng" dirty="0" smtClean="0">
                <a:solidFill>
                  <a:schemeClr val="bg1"/>
                </a:solidFill>
              </a:rPr>
              <a:t>Librarian takeaways</a:t>
            </a:r>
            <a:br>
              <a:rPr lang="en-US" b="1" u="sng" dirty="0" smtClean="0">
                <a:solidFill>
                  <a:schemeClr val="bg1"/>
                </a:solidFill>
              </a:rPr>
            </a:br>
            <a:r>
              <a:rPr lang="en-US" b="1" dirty="0" smtClean="0">
                <a:solidFill>
                  <a:schemeClr val="bg1"/>
                </a:solidFill>
              </a:rPr>
              <a:t>Time is of the essence.</a:t>
            </a:r>
            <a:br>
              <a:rPr lang="en-US" b="1" dirty="0" smtClean="0">
                <a:solidFill>
                  <a:schemeClr val="bg1"/>
                </a:solidFill>
              </a:rPr>
            </a:br>
            <a:r>
              <a:rPr lang="en-US" b="1" dirty="0" smtClean="0">
                <a:solidFill>
                  <a:schemeClr val="bg1"/>
                </a:solidFill>
              </a:rPr>
              <a:t>You are in the experiential goods business (“If I spend my time with you, I want it to be special”).</a:t>
            </a:r>
            <a:br>
              <a:rPr lang="en-US" b="1" dirty="0" smtClean="0">
                <a:solidFill>
                  <a:schemeClr val="bg1"/>
                </a:solidFill>
              </a:rPr>
            </a:br>
            <a:endParaRPr lang="en-US" b="1" u="sng"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4 - Patron evolution driven by demographics </a:t>
            </a:r>
            <a:endParaRPr lang="en-US" dirty="0"/>
          </a:p>
        </p:txBody>
      </p:sp>
      <p:pic>
        <p:nvPicPr>
          <p:cNvPr id="18436" name="Picture 4" descr="http://www.cat-breed-info.com/images/grouphomepage.jpg"/>
          <p:cNvPicPr>
            <a:picLocks noChangeAspect="1" noChangeArrowheads="1"/>
          </p:cNvPicPr>
          <p:nvPr/>
        </p:nvPicPr>
        <p:blipFill>
          <a:blip r:embed="rId3" cstate="print"/>
          <a:srcRect/>
          <a:stretch>
            <a:fillRect/>
          </a:stretch>
        </p:blipFill>
        <p:spPr bwMode="auto">
          <a:xfrm>
            <a:off x="969" y="1524000"/>
            <a:ext cx="9219231" cy="44958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1986910088"/>
              </p:ext>
            </p:extLst>
          </p:nvPr>
        </p:nvGraphicFramePr>
        <p:xfrm>
          <a:off x="-12700" y="0"/>
          <a:ext cx="9144000" cy="3733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4213518681"/>
              </p:ext>
            </p:extLst>
          </p:nvPr>
        </p:nvGraphicFramePr>
        <p:xfrm>
          <a:off x="0" y="3429000"/>
          <a:ext cx="9144000" cy="3429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0"/>
          <a:ext cx="9753600" cy="6858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bpvets.net/blog/wp-content/uploads/2012/02/cat_microscope.jpg"/>
          <p:cNvPicPr>
            <a:picLocks noChangeAspect="1" noChangeArrowheads="1"/>
          </p:cNvPicPr>
          <p:nvPr/>
        </p:nvPicPr>
        <p:blipFill>
          <a:blip r:embed="rId3" cstate="print"/>
          <a:srcRect/>
          <a:stretch>
            <a:fillRect/>
          </a:stretch>
        </p:blipFill>
        <p:spPr bwMode="auto">
          <a:xfrm>
            <a:off x="2737731" y="-43670"/>
            <a:ext cx="6406269" cy="6901670"/>
          </a:xfrm>
          <a:prstGeom prst="rect">
            <a:avLst/>
          </a:prstGeom>
          <a:noFill/>
        </p:spPr>
      </p:pic>
      <p:sp>
        <p:nvSpPr>
          <p:cNvPr id="2" name="Title 1"/>
          <p:cNvSpPr>
            <a:spLocks noGrp="1"/>
          </p:cNvSpPr>
          <p:nvPr>
            <p:ph type="title"/>
          </p:nvPr>
        </p:nvSpPr>
        <p:spPr>
          <a:xfrm>
            <a:off x="457200" y="533400"/>
            <a:ext cx="3200400" cy="5410200"/>
          </a:xfrm>
        </p:spPr>
        <p:txBody>
          <a:bodyPr>
            <a:normAutofit/>
          </a:bodyPr>
          <a:lstStyle/>
          <a:p>
            <a:r>
              <a:rPr lang="en-US" dirty="0" smtClean="0"/>
              <a:t>5 - Patron evolution driven by library innovation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ares.perfectlytimedphotos.com/content/7295/resized/cat.jpg?1267115938"/>
          <p:cNvPicPr>
            <a:picLocks noChangeAspect="1" noChangeArrowheads="1"/>
          </p:cNvPicPr>
          <p:nvPr/>
        </p:nvPicPr>
        <p:blipFill>
          <a:blip r:embed="rId3" cstate="print"/>
          <a:srcRect b="5302"/>
          <a:stretch>
            <a:fillRect/>
          </a:stretch>
        </p:blipFill>
        <p:spPr bwMode="auto">
          <a:xfrm>
            <a:off x="-152400" y="-533400"/>
            <a:ext cx="9448800" cy="8835240"/>
          </a:xfrm>
          <a:prstGeom prst="rect">
            <a:avLst/>
          </a:prstGeom>
          <a:noFill/>
        </p:spPr>
      </p:pic>
      <p:sp>
        <p:nvSpPr>
          <p:cNvPr id="5" name="TextBox 4"/>
          <p:cNvSpPr txBox="1"/>
          <p:nvPr/>
        </p:nvSpPr>
        <p:spPr>
          <a:xfrm>
            <a:off x="1524000" y="2208074"/>
            <a:ext cx="2057400" cy="1754326"/>
          </a:xfrm>
          <a:prstGeom prst="rect">
            <a:avLst/>
          </a:prstGeom>
          <a:noFill/>
        </p:spPr>
        <p:txBody>
          <a:bodyPr wrap="square" rtlCol="0">
            <a:spAutoFit/>
          </a:bodyPr>
          <a:lstStyle/>
          <a:p>
            <a:pPr algn="ctr"/>
            <a:r>
              <a:rPr lang="en-US" sz="5400" dirty="0" smtClean="0">
                <a:solidFill>
                  <a:schemeClr val="bg1"/>
                </a:solidFill>
              </a:rPr>
              <a:t>Be not afraid</a:t>
            </a:r>
            <a:endParaRPr lang="en-US" sz="5400" dirty="0">
              <a:solidFill>
                <a:schemeClr val="bg1"/>
              </a:solidFill>
            </a:endParaRPr>
          </a:p>
        </p:txBody>
      </p:sp>
    </p:spTree>
    <p:extLst>
      <p:ext uri="{BB962C8B-B14F-4D97-AF65-F5344CB8AC3E}">
        <p14:creationId xmlns:p14="http://schemas.microsoft.com/office/powerpoint/2010/main" val="3040054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solidFill>
                  <a:srgbClr val="FF0000"/>
                </a:solidFill>
              </a:rPr>
              <a:t>Libraries.pewinternet.org</a:t>
            </a:r>
            <a:endParaRPr lang="en-US" sz="4000" b="1" dirty="0">
              <a:solidFill>
                <a:srgbClr val="FF0000"/>
              </a:solidFill>
            </a:endParaRPr>
          </a:p>
        </p:txBody>
      </p:sp>
      <p:sp>
        <p:nvSpPr>
          <p:cNvPr id="5" name="TextBox 4"/>
          <p:cNvSpPr txBox="1"/>
          <p:nvPr/>
        </p:nvSpPr>
        <p:spPr>
          <a:xfrm>
            <a:off x="762000" y="1219200"/>
            <a:ext cx="7620000" cy="5386090"/>
          </a:xfrm>
          <a:prstGeom prst="rect">
            <a:avLst/>
          </a:prstGeom>
          <a:noFill/>
        </p:spPr>
        <p:txBody>
          <a:bodyPr wrap="square" rtlCol="0">
            <a:spAutoFit/>
          </a:bodyPr>
          <a:lstStyle/>
          <a:p>
            <a:r>
              <a:rPr lang="en-US" sz="3200" b="1" dirty="0" smtClean="0">
                <a:solidFill>
                  <a:schemeClr val="accent1">
                    <a:lumMod val="50000"/>
                  </a:schemeClr>
                </a:solidFill>
                <a:latin typeface="+mj-lt"/>
              </a:rPr>
              <a:t>Lee Rainie</a:t>
            </a:r>
          </a:p>
          <a:p>
            <a:r>
              <a:rPr lang="en-US" sz="3200" dirty="0" smtClean="0">
                <a:solidFill>
                  <a:schemeClr val="accent1">
                    <a:lumMod val="50000"/>
                  </a:schemeClr>
                </a:solidFill>
                <a:latin typeface="+mj-lt"/>
              </a:rPr>
              <a:t>Email: </a:t>
            </a:r>
            <a:r>
              <a:rPr lang="en-US" sz="3200" dirty="0" smtClean="0">
                <a:solidFill>
                  <a:schemeClr val="accent1">
                    <a:lumMod val="50000"/>
                  </a:schemeClr>
                </a:solidFill>
                <a:latin typeface="+mj-lt"/>
                <a:hlinkClick r:id="rId3"/>
              </a:rPr>
              <a:t>lrainie@pewinternet.org</a:t>
            </a:r>
            <a:r>
              <a:rPr lang="en-US" sz="3200" dirty="0" smtClean="0">
                <a:solidFill>
                  <a:schemeClr val="accent1">
                    <a:lumMod val="50000"/>
                  </a:schemeClr>
                </a:solidFill>
                <a:latin typeface="+mj-lt"/>
              </a:rPr>
              <a:t> </a:t>
            </a:r>
          </a:p>
          <a:p>
            <a:r>
              <a:rPr lang="en-US" sz="3200" dirty="0" smtClean="0">
                <a:solidFill>
                  <a:schemeClr val="accent1">
                    <a:lumMod val="50000"/>
                  </a:schemeClr>
                </a:solidFill>
                <a:latin typeface="+mj-lt"/>
              </a:rPr>
              <a:t>Twitter: @Lrainie</a:t>
            </a:r>
          </a:p>
          <a:p>
            <a:endParaRPr lang="en-US" sz="3200" dirty="0" smtClean="0">
              <a:solidFill>
                <a:schemeClr val="accent1">
                  <a:lumMod val="50000"/>
                </a:schemeClr>
              </a:solidFill>
              <a:latin typeface="+mj-lt"/>
            </a:endParaRPr>
          </a:p>
          <a:p>
            <a:r>
              <a:rPr lang="en-US" sz="3200" b="1" dirty="0" smtClean="0">
                <a:solidFill>
                  <a:schemeClr val="accent1">
                    <a:lumMod val="50000"/>
                  </a:schemeClr>
                </a:solidFill>
                <a:latin typeface="+mj-lt"/>
              </a:rPr>
              <a:t>Kathryn Zickuhr</a:t>
            </a:r>
          </a:p>
          <a:p>
            <a:r>
              <a:rPr lang="en-US" sz="3200" dirty="0" smtClean="0">
                <a:solidFill>
                  <a:schemeClr val="accent1">
                    <a:lumMod val="50000"/>
                  </a:schemeClr>
                </a:solidFill>
                <a:latin typeface="+mj-lt"/>
              </a:rPr>
              <a:t>Email: </a:t>
            </a:r>
            <a:r>
              <a:rPr lang="en-US" sz="3200" dirty="0" smtClean="0">
                <a:solidFill>
                  <a:schemeClr val="accent1">
                    <a:lumMod val="50000"/>
                  </a:schemeClr>
                </a:solidFill>
                <a:latin typeface="+mj-lt"/>
                <a:hlinkClick r:id="rId4"/>
              </a:rPr>
              <a:t>kzickuhr@pewinternet.org</a:t>
            </a:r>
            <a:endParaRPr lang="en-US" sz="3200" dirty="0" smtClean="0">
              <a:solidFill>
                <a:schemeClr val="accent1">
                  <a:lumMod val="50000"/>
                </a:schemeClr>
              </a:solidFill>
              <a:latin typeface="+mj-lt"/>
            </a:endParaRPr>
          </a:p>
          <a:p>
            <a:r>
              <a:rPr lang="en-US" sz="3200" dirty="0" smtClean="0">
                <a:solidFill>
                  <a:schemeClr val="accent1">
                    <a:lumMod val="50000"/>
                  </a:schemeClr>
                </a:solidFill>
                <a:latin typeface="+mj-lt"/>
              </a:rPr>
              <a:t>Twitter: @</a:t>
            </a:r>
            <a:r>
              <a:rPr lang="en-US" sz="3200" dirty="0" err="1" smtClean="0">
                <a:solidFill>
                  <a:schemeClr val="accent1">
                    <a:lumMod val="50000"/>
                  </a:schemeClr>
                </a:solidFill>
                <a:latin typeface="+mj-lt"/>
              </a:rPr>
              <a:t>kzickuhr</a:t>
            </a:r>
            <a:endParaRPr lang="en-US" sz="3200" dirty="0" smtClean="0">
              <a:solidFill>
                <a:schemeClr val="accent1">
                  <a:lumMod val="50000"/>
                </a:schemeClr>
              </a:solidFill>
              <a:latin typeface="+mj-lt"/>
            </a:endParaRPr>
          </a:p>
          <a:p>
            <a:endParaRPr lang="en-US" sz="2400" dirty="0" smtClean="0">
              <a:solidFill>
                <a:schemeClr val="accent1">
                  <a:lumMod val="50000"/>
                </a:schemeClr>
              </a:solidFill>
              <a:latin typeface="+mj-lt"/>
            </a:endParaRPr>
          </a:p>
          <a:p>
            <a:r>
              <a:rPr lang="en-US" sz="3200" b="1" dirty="0" smtClean="0">
                <a:solidFill>
                  <a:schemeClr val="accent1">
                    <a:lumMod val="50000"/>
                  </a:schemeClr>
                </a:solidFill>
                <a:latin typeface="+mj-lt"/>
              </a:rPr>
              <a:t>Kristen Purcell</a:t>
            </a:r>
          </a:p>
          <a:p>
            <a:r>
              <a:rPr lang="en-US" sz="3200" dirty="0" smtClean="0">
                <a:solidFill>
                  <a:schemeClr val="accent1">
                    <a:lumMod val="50000"/>
                  </a:schemeClr>
                </a:solidFill>
                <a:latin typeface="+mj-lt"/>
              </a:rPr>
              <a:t>Email: </a:t>
            </a:r>
            <a:r>
              <a:rPr lang="en-US" sz="3200" dirty="0" smtClean="0">
                <a:solidFill>
                  <a:schemeClr val="accent1">
                    <a:lumMod val="50000"/>
                  </a:schemeClr>
                </a:solidFill>
                <a:latin typeface="+mj-lt"/>
                <a:hlinkClick r:id="rId5"/>
              </a:rPr>
              <a:t>@kpurcell@pewinternet.org</a:t>
            </a:r>
            <a:endParaRPr lang="en-US" sz="3200" dirty="0" smtClean="0">
              <a:solidFill>
                <a:schemeClr val="accent1">
                  <a:lumMod val="50000"/>
                </a:schemeClr>
              </a:solidFill>
              <a:latin typeface="+mj-lt"/>
            </a:endParaRPr>
          </a:p>
          <a:p>
            <a:r>
              <a:rPr lang="en-US" sz="3200" dirty="0" smtClean="0">
                <a:solidFill>
                  <a:schemeClr val="accent1">
                    <a:lumMod val="50000"/>
                  </a:schemeClr>
                </a:solidFill>
                <a:latin typeface="+mj-lt"/>
              </a:rPr>
              <a:t>Twitter: @</a:t>
            </a:r>
            <a:r>
              <a:rPr lang="en-US" sz="3200" dirty="0" err="1" smtClean="0">
                <a:solidFill>
                  <a:schemeClr val="accent1">
                    <a:lumMod val="50000"/>
                  </a:schemeClr>
                </a:solidFill>
                <a:latin typeface="+mj-lt"/>
              </a:rPr>
              <a:t>kristenpurcell</a:t>
            </a:r>
            <a:endParaRPr lang="en-US" sz="2800" b="1" dirty="0">
              <a:solidFill>
                <a:schemeClr val="accent1">
                  <a:lumMod val="50000"/>
                </a:schemeClr>
              </a:solidFill>
              <a:latin typeface="+mj-lt"/>
            </a:endParaRPr>
          </a:p>
        </p:txBody>
      </p:sp>
    </p:spTree>
    <p:extLst>
      <p:ext uri="{BB962C8B-B14F-4D97-AF65-F5344CB8AC3E}">
        <p14:creationId xmlns:p14="http://schemas.microsoft.com/office/powerpoint/2010/main" val="35015501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1460</TotalTime>
  <Words>1797</Words>
  <Application>Microsoft Macintosh PowerPoint</Application>
  <PresentationFormat>On-screen Show (4:3)</PresentationFormat>
  <Paragraphs>385</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The Myth and Reality of the Evolving Patron(s)</vt:lpstr>
      <vt:lpstr>PowerPoint Presentation</vt:lpstr>
      <vt:lpstr>PowerPoint Presentation</vt:lpstr>
      <vt:lpstr>PowerPoint Presentation</vt:lpstr>
      <vt:lpstr>Tech revolution has changed patron experiences and expectations in 5 ways</vt:lpstr>
      <vt:lpstr>Shaped by inertia as well as innovation http://bit.ly/14x7IlG</vt:lpstr>
      <vt:lpstr>Current state of play – patrons </vt:lpstr>
      <vt:lpstr>Current state of play – activities </vt:lpstr>
      <vt:lpstr>Current state of play – website users </vt:lpstr>
      <vt:lpstr>Current state of play – Mobile connectors</vt:lpstr>
      <vt:lpstr>Three tech revolutions and their impact on patrons and libraries</vt:lpstr>
      <vt:lpstr>Revolution 1 Broadband (68%)/ Internet (85%)</vt:lpstr>
      <vt:lpstr>Impact on patrons and libraries</vt:lpstr>
      <vt:lpstr>Revolution 2 Mobile – 91% … smartphone 56% … tablets 34%</vt:lpstr>
      <vt:lpstr>Impact on patrons and librarians</vt:lpstr>
      <vt:lpstr>Revolution 3 Social networking – 61% of all adults</vt:lpstr>
      <vt:lpstr>State of social media</vt:lpstr>
      <vt:lpstr>Impact on patrons and librarians</vt:lpstr>
      <vt:lpstr>Social networks act as …</vt:lpstr>
      <vt:lpstr>Social networks act as … </vt:lpstr>
      <vt:lpstr>Social networks act as …</vt:lpstr>
      <vt:lpstr>Back to the 5 evolutions</vt:lpstr>
      <vt:lpstr>PowerPoint Presentation</vt:lpstr>
      <vt:lpstr>PowerPoint Presentation</vt:lpstr>
      <vt:lpstr>PowerPoint Presentation</vt:lpstr>
      <vt:lpstr>PowerPoint Presentation</vt:lpstr>
      <vt:lpstr>2 – Patron evolution tied to life stage</vt:lpstr>
      <vt:lpstr>2 – Patron evolution tied to life stage</vt:lpstr>
      <vt:lpstr>2 – Patron evolution tied to life stage</vt:lpstr>
      <vt:lpstr>2 – Patron evolution tied to life stage</vt:lpstr>
      <vt:lpstr>3 - Patron evolution driven by life stressors</vt:lpstr>
      <vt:lpstr>Inversion of scarcity and abundance</vt:lpstr>
      <vt:lpstr>Librarian takeaways Time is of the essence. You are in the experiential goods business (“If I spend my time with you, I want it to be special”). </vt:lpstr>
      <vt:lpstr>4 - Patron evolution driven by demographics </vt:lpstr>
      <vt:lpstr>PowerPoint Presentation</vt:lpstr>
      <vt:lpstr>PowerPoint Presentation</vt:lpstr>
      <vt:lpstr>5 - Patron evolution driven by library innovation</vt:lpstr>
      <vt:lpstr>PowerPoint Presentation</vt:lpstr>
      <vt:lpstr>Libraries.pewinternet.org</vt:lpstr>
    </vt:vector>
  </TitlesOfParts>
  <Company>Pew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Rainie</dc:creator>
  <cp:lastModifiedBy>brakeh</cp:lastModifiedBy>
  <cp:revision>78</cp:revision>
  <dcterms:created xsi:type="dcterms:W3CDTF">2013-06-26T15:04:20Z</dcterms:created>
  <dcterms:modified xsi:type="dcterms:W3CDTF">2013-07-15T23:54:05Z</dcterms:modified>
</cp:coreProperties>
</file>