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233" autoAdjust="0"/>
  </p:normalViewPr>
  <p:slideViewPr>
    <p:cSldViewPr>
      <p:cViewPr>
        <p:scale>
          <a:sx n="60" d="100"/>
          <a:sy n="60" d="100"/>
        </p:scale>
        <p:origin x="-2072" y="-248"/>
      </p:cViewPr>
      <p:guideLst>
        <p:guide orient="horz" pos="2160"/>
        <p:guide pos="2880"/>
      </p:guideLst>
    </p:cSldViewPr>
  </p:slideViewPr>
  <p:notesTextViewPr>
    <p:cViewPr>
      <p:scale>
        <a:sx n="1" d="1"/>
        <a:sy n="1" d="1"/>
      </p:scale>
      <p:origin x="0" y="104"/>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379700-EFB2-4DB3-928F-ABA9D7709961}" type="datetimeFigureOut">
              <a:rPr lang="en-US" smtClean="0"/>
              <a:t>11/30/13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EFB755-8E99-473A-9CCE-226F769A8AB3}" type="slidenum">
              <a:rPr lang="en-US" smtClean="0"/>
              <a:t>‹#›</a:t>
            </a:fld>
            <a:endParaRPr lang="en-US"/>
          </a:p>
        </p:txBody>
      </p:sp>
    </p:spTree>
    <p:extLst>
      <p:ext uri="{BB962C8B-B14F-4D97-AF65-F5344CB8AC3E}">
        <p14:creationId xmlns:p14="http://schemas.microsoft.com/office/powerpoint/2010/main" val="3210571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 has shown that the presence of a certified librarian</a:t>
            </a:r>
            <a:r>
              <a:rPr lang="en-US" baseline="0" dirty="0" smtClean="0"/>
              <a:t> results in students' better performance on state achievement measures (Todd, School 7). “</a:t>
            </a:r>
          </a:p>
          <a:p>
            <a:endParaRPr lang="en-US" baseline="0" dirty="0" smtClean="0"/>
          </a:p>
          <a:p>
            <a:r>
              <a:rPr lang="en-US" baseline="0" dirty="0" smtClean="0"/>
              <a:t>They also help them to develop the necessary skills they need to use information meaningfully and to build knowledge and understanding in all content areas (Todd, School 7). </a:t>
            </a:r>
          </a:p>
          <a:p>
            <a:endParaRPr lang="en-US" baseline="0" dirty="0" smtClean="0"/>
          </a:p>
          <a:p>
            <a:r>
              <a:rPr lang="en-US" baseline="0" dirty="0" smtClean="0"/>
              <a:t>The role school librarians play is crucial to students learning and teaching them how to find and use information with a variety of resources (Todd, School 7).  </a:t>
            </a:r>
            <a:endParaRPr lang="en-US" dirty="0" smtClean="0"/>
          </a:p>
          <a:p>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2</a:t>
            </a:fld>
            <a:endParaRPr lang="en-US"/>
          </a:p>
        </p:txBody>
      </p:sp>
    </p:spTree>
    <p:extLst>
      <p:ext uri="{BB962C8B-B14F-4D97-AF65-F5344CB8AC3E}">
        <p14:creationId xmlns:p14="http://schemas.microsoft.com/office/powerpoint/2010/main" val="3641587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asking for your support</a:t>
            </a:r>
            <a:r>
              <a:rPr lang="en-US" baseline="0" dirty="0" smtClean="0"/>
              <a:t> in donating $800 to help us upgrade our libraries resources. Our library currently has many out dated materials in the Poetry section and with your help we can purchase new titles and differing formats. </a:t>
            </a:r>
          </a:p>
          <a:p>
            <a:pPr rtl="0"/>
            <a:endParaRPr lang="en-US" sz="1200" kern="1200" dirty="0" smtClean="0">
              <a:solidFill>
                <a:schemeClr val="tx1"/>
              </a:solidFill>
              <a:effectLst/>
              <a:latin typeface="+mn-lt"/>
              <a:ea typeface="+mn-ea"/>
              <a:cs typeface="+mn-cs"/>
            </a:endParaRPr>
          </a:p>
          <a:p>
            <a:pPr rtl="0"/>
            <a:r>
              <a:rPr lang="en-US" sz="1200" kern="1200" dirty="0" smtClean="0">
                <a:solidFill>
                  <a:schemeClr val="tx1"/>
                </a:solidFill>
                <a:effectLst/>
                <a:latin typeface="+mn-lt"/>
                <a:ea typeface="+mn-ea"/>
                <a:cs typeface="+mn-cs"/>
              </a:rPr>
              <a:t>“Libraries must purchase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sufficient number of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new books per student,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they must make a</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concentrated effort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replace older materials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for each classroom and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school library on 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annual basis (Scholastic 7).” </a:t>
            </a:r>
          </a:p>
          <a:p>
            <a:endParaRPr lang="en-US" baseline="0" dirty="0" smtClean="0"/>
          </a:p>
          <a:p>
            <a:r>
              <a:rPr lang="en-US" baseline="0" dirty="0" smtClean="0"/>
              <a:t>“A wide variety of books and other media will appeal to the new generation of students who are born into the digital era and will encourage more reading and learning. (Harvey 28).”</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3</a:t>
            </a:fld>
            <a:endParaRPr lang="en-US"/>
          </a:p>
        </p:txBody>
      </p:sp>
    </p:spTree>
    <p:extLst>
      <p:ext uri="{BB962C8B-B14F-4D97-AF65-F5344CB8AC3E}">
        <p14:creationId xmlns:p14="http://schemas.microsoft.com/office/powerpoint/2010/main" val="806909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Poetry collection is in need of</a:t>
            </a:r>
            <a:r>
              <a:rPr lang="en-US" baseline="0" dirty="0" smtClean="0"/>
              <a:t> current (up to date) poetry materials.  </a:t>
            </a:r>
          </a:p>
          <a:p>
            <a:pPr marL="0" indent="0">
              <a:buFontTx/>
              <a:buNone/>
            </a:pPr>
            <a:r>
              <a:rPr lang="en-US" baseline="0" dirty="0" smtClean="0"/>
              <a:t>*  Add: books, audio-visuals, magazines, and databases</a:t>
            </a:r>
          </a:p>
          <a:p>
            <a:pPr marL="0" indent="0">
              <a:buFontTx/>
              <a:buNone/>
            </a:pPr>
            <a:r>
              <a:rPr lang="en-US" baseline="0" dirty="0" smtClean="0"/>
              <a:t>* Materials will be aligned with, but not limited to current curriculum and state standards.</a:t>
            </a:r>
          </a:p>
          <a:p>
            <a:r>
              <a:rPr lang="en-US" dirty="0" smtClean="0"/>
              <a:t>* Teacher</a:t>
            </a:r>
            <a:r>
              <a:rPr lang="en-US" baseline="0" dirty="0" smtClean="0"/>
              <a:t> recommendations </a:t>
            </a:r>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4</a:t>
            </a:fld>
            <a:endParaRPr lang="en-US"/>
          </a:p>
        </p:txBody>
      </p:sp>
    </p:spTree>
    <p:extLst>
      <p:ext uri="{BB962C8B-B14F-4D97-AF65-F5344CB8AC3E}">
        <p14:creationId xmlns:p14="http://schemas.microsoft.com/office/powerpoint/2010/main" val="76235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All of the standards(First grade – Fourth grade)</a:t>
            </a:r>
            <a:r>
              <a:rPr lang="en-US" baseline="0" dirty="0" smtClean="0"/>
              <a:t> presented on this slide were taken from: www.corestandards.org</a:t>
            </a:r>
          </a:p>
          <a:p>
            <a:pPr marL="0" indent="0">
              <a:buFontTx/>
              <a:buNone/>
            </a:pPr>
            <a:r>
              <a:rPr lang="en-US" baseline="0" dirty="0" smtClean="0"/>
              <a:t>  (Common Core State Standards Initiative)</a:t>
            </a:r>
          </a:p>
          <a:p>
            <a:pPr marL="171450" indent="-171450">
              <a:buFontTx/>
              <a:buChar char="•"/>
            </a:pPr>
            <a:r>
              <a:rPr lang="en-US" baseline="0" dirty="0" smtClean="0"/>
              <a:t>By the end of each school year, students are expected to master these specific standards.</a:t>
            </a:r>
          </a:p>
          <a:p>
            <a:pPr marL="0" indent="0">
              <a:buFontTx/>
              <a:buNone/>
            </a:pPr>
            <a:r>
              <a:rPr lang="en-US" baseline="0" dirty="0" smtClean="0"/>
              <a:t>	* First Grade: Students will be able to read poems with little assistance.</a:t>
            </a:r>
          </a:p>
          <a:p>
            <a:pPr marL="0" indent="0">
              <a:buFontTx/>
              <a:buNone/>
            </a:pPr>
            <a:r>
              <a:rPr lang="en-US" baseline="0" dirty="0" smtClean="0"/>
              <a:t>	* Second Grade: Students will be able to add meaning to what they have read.</a:t>
            </a:r>
          </a:p>
          <a:p>
            <a:pPr marL="0" indent="0">
              <a:buFontTx/>
              <a:buNone/>
            </a:pPr>
            <a:r>
              <a:rPr lang="en-US" baseline="0" dirty="0" smtClean="0"/>
              <a:t>	* Third Grade: Students will be able to incorporate specific literary terms when writing.  While doing this they will be able to explain why the various</a:t>
            </a:r>
          </a:p>
          <a:p>
            <a:pPr marL="0" indent="0">
              <a:buFontTx/>
              <a:buNone/>
            </a:pPr>
            <a:r>
              <a:rPr lang="en-US" baseline="0" dirty="0" smtClean="0"/>
              <a:t>	   parts/sections help add depth to the previous parts/sections.</a:t>
            </a:r>
          </a:p>
          <a:p>
            <a:pPr marL="0" indent="0">
              <a:buFontTx/>
              <a:buNone/>
            </a:pPr>
            <a:r>
              <a:rPr lang="en-US" baseline="0" dirty="0" smtClean="0"/>
              <a:t>	* Fourth Grade: Students will be able to explain the structural elements of poems when writing or explaining the specific text.</a:t>
            </a:r>
          </a:p>
          <a:p>
            <a:pPr marL="0" indent="0">
              <a:buFontTx/>
              <a:buNone/>
            </a:pPr>
            <a:endParaRPr lang="en-US" baseline="0" dirty="0" smtClean="0"/>
          </a:p>
          <a:p>
            <a:pPr marL="0" indent="0">
              <a:buFontTx/>
              <a:buNone/>
            </a:pPr>
            <a:r>
              <a:rPr lang="en-US" dirty="0" smtClean="0"/>
              <a:t>*</a:t>
            </a:r>
            <a:r>
              <a:rPr lang="en-US" dirty="0" smtClean="0">
                <a:solidFill>
                  <a:srgbClr val="0000FF"/>
                </a:solidFill>
              </a:rPr>
              <a:t>In order to achieve these</a:t>
            </a:r>
            <a:r>
              <a:rPr lang="en-US" baseline="0" dirty="0" smtClean="0">
                <a:solidFill>
                  <a:srgbClr val="0000FF"/>
                </a:solidFill>
              </a:rPr>
              <a:t> standards, the media center must be able to offer the students up to date material which would lead to greater student achievement.</a:t>
            </a:r>
            <a:endParaRPr lang="en-US" dirty="0" smtClean="0"/>
          </a:p>
          <a:p>
            <a:pPr marL="0" indent="0">
              <a:buFontTx/>
              <a:buNone/>
            </a:pPr>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5</a:t>
            </a:fld>
            <a:endParaRPr lang="en-US"/>
          </a:p>
        </p:txBody>
      </p:sp>
    </p:spTree>
    <p:extLst>
      <p:ext uri="{BB962C8B-B14F-4D97-AF65-F5344CB8AC3E}">
        <p14:creationId xmlns:p14="http://schemas.microsoft.com/office/powerpoint/2010/main" val="2135966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 This year 39 total resources, (31 books (27 hardcover, 4 paperbacks), 1 </a:t>
            </a:r>
            <a:r>
              <a:rPr lang="en-US" sz="1200" dirty="0" err="1" smtClean="0"/>
              <a:t>Ebook</a:t>
            </a:r>
            <a:r>
              <a:rPr lang="en-US" sz="1200" dirty="0" smtClean="0"/>
              <a:t>, 3 DVD’s, 1 audio book, 1 annual magazine subscription, and 2 websites that encompass the content of poetry that instructors need, and will supplement student’s needs.  </a:t>
            </a:r>
          </a:p>
          <a:p>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6</a:t>
            </a:fld>
            <a:endParaRPr lang="en-US"/>
          </a:p>
        </p:txBody>
      </p:sp>
    </p:spTree>
    <p:extLst>
      <p:ext uri="{BB962C8B-B14F-4D97-AF65-F5344CB8AC3E}">
        <p14:creationId xmlns:p14="http://schemas.microsoft.com/office/powerpoint/2010/main" val="805259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breadth and depth of the selections chosen, the various mediums represented, diverse content, to styles provide services to more than one skill-based student.  </a:t>
            </a:r>
          </a:p>
          <a:p>
            <a:r>
              <a:rPr lang="en-US" baseline="0" dirty="0" smtClean="0"/>
              <a:t>For example, from texts that deal with various cultures, texts that embrace the existence of Spanish to English, poetry that is in the form of an Atlas to reach into Geography,</a:t>
            </a:r>
          </a:p>
          <a:p>
            <a:r>
              <a:rPr lang="en-US" baseline="0" dirty="0" smtClean="0"/>
              <a:t>to notable authors that withstand the aspect of time (</a:t>
            </a:r>
            <a:r>
              <a:rPr lang="en-US" baseline="0" dirty="0" err="1" smtClean="0"/>
              <a:t>Shel</a:t>
            </a:r>
            <a:r>
              <a:rPr lang="en-US" baseline="0" dirty="0" smtClean="0"/>
              <a:t> Silverstein and Dallas Clayton), the longevity of these sources is well thought out.</a:t>
            </a:r>
          </a:p>
          <a:p>
            <a:endParaRPr lang="en-US" baseline="0" dirty="0" smtClean="0"/>
          </a:p>
          <a:p>
            <a:r>
              <a:rPr lang="en-US" baseline="0" dirty="0" smtClean="0"/>
              <a:t>Additionally, in representing students with audio, visual, and contextual needs (Rebus-style poetry), the benefits to a variety of student learners is larger than a single-scoped book for a </a:t>
            </a:r>
          </a:p>
          <a:p>
            <a:r>
              <a:rPr lang="en-US" baseline="0" dirty="0" smtClean="0"/>
              <a:t>single need, all of these texts touch upon a variety of needs (periodicals, 21</a:t>
            </a:r>
            <a:r>
              <a:rPr lang="en-US" baseline="30000" dirty="0" smtClean="0"/>
              <a:t>st</a:t>
            </a:r>
            <a:r>
              <a:rPr lang="en-US" baseline="0" dirty="0" smtClean="0"/>
              <a:t> Century, visual, and kinesthetic to name </a:t>
            </a:r>
            <a:r>
              <a:rPr lang="en-US" baseline="0" smtClean="0"/>
              <a:t>a few!)  </a:t>
            </a:r>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7</a:t>
            </a:fld>
            <a:endParaRPr lang="en-US"/>
          </a:p>
        </p:txBody>
      </p:sp>
    </p:spTree>
    <p:extLst>
      <p:ext uri="{BB962C8B-B14F-4D97-AF65-F5344CB8AC3E}">
        <p14:creationId xmlns:p14="http://schemas.microsoft.com/office/powerpoint/2010/main" val="3141767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8</a:t>
            </a:fld>
            <a:endParaRPr lang="en-US"/>
          </a:p>
        </p:txBody>
      </p:sp>
    </p:spTree>
    <p:extLst>
      <p:ext uri="{BB962C8B-B14F-4D97-AF65-F5344CB8AC3E}">
        <p14:creationId xmlns:p14="http://schemas.microsoft.com/office/powerpoint/2010/main" val="3488692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rgbClr val="0000FF"/>
                </a:solidFill>
              </a:rPr>
              <a:t>In looking at this</a:t>
            </a:r>
            <a:r>
              <a:rPr lang="en-US" b="1" baseline="0" dirty="0" smtClean="0">
                <a:solidFill>
                  <a:srgbClr val="0000FF"/>
                </a:solidFill>
              </a:rPr>
              <a:t> assignment, and working through this assignment, I was able to realize, </a:t>
            </a:r>
            <a:r>
              <a:rPr lang="en-US" b="1" baseline="0" dirty="0" smtClean="0">
                <a:solidFill>
                  <a:srgbClr val="0000FF"/>
                </a:solidFill>
              </a:rPr>
              <a:t>that stakeholders are within the school community and outside of the school community daily, and not necessary there for funding requests.  When support is needed for advertising solutions to community needs, activities that keep the line of communications open, and keep the operations and services of the library in the community focus, parents are one component, of a diverse set of stakeholders that can make a difference.  When issues do come up, as they will, that concern resources for special needs students, censorship, or meeting a cultural divide that might be occurring in the community, it is vital that parent are not all of a sudden tapped into as a resource.  From the very beginning, if recognized as important components of the operation of the library, then these resources will always be able to advocate for the various programs, resources and services since they are always kept “in the loop” of the libraries’ activities.  A very vital investment results for both parties.</a:t>
            </a:r>
            <a:endParaRPr lang="en-US" b="1" dirty="0">
              <a:solidFill>
                <a:srgbClr val="0000FF"/>
              </a:solidFill>
            </a:endParaRPr>
          </a:p>
        </p:txBody>
      </p:sp>
      <p:sp>
        <p:nvSpPr>
          <p:cNvPr id="4" name="Slide Number Placeholder 3"/>
          <p:cNvSpPr>
            <a:spLocks noGrp="1"/>
          </p:cNvSpPr>
          <p:nvPr>
            <p:ph type="sldNum" sz="quarter" idx="10"/>
          </p:nvPr>
        </p:nvSpPr>
        <p:spPr/>
        <p:txBody>
          <a:bodyPr/>
          <a:lstStyle/>
          <a:p>
            <a:fld id="{46EFB755-8E99-473A-9CCE-226F769A8AB3}" type="slidenum">
              <a:rPr lang="en-US" smtClean="0"/>
              <a:t>9</a:t>
            </a:fld>
            <a:endParaRPr lang="en-US"/>
          </a:p>
        </p:txBody>
      </p:sp>
    </p:spTree>
    <p:extLst>
      <p:ext uri="{BB962C8B-B14F-4D97-AF65-F5344CB8AC3E}">
        <p14:creationId xmlns:p14="http://schemas.microsoft.com/office/powerpoint/2010/main" val="290264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2FFD600-C661-4990-B547-3BA9376A67C2}" type="datetimeFigureOut">
              <a:rPr lang="en-US" smtClean="0"/>
              <a:t>11/30/13</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E01C34C7-D3FC-4D77-AB33-B3E81D89981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FFD600-C661-4990-B547-3BA9376A67C2}" type="datetimeFigureOut">
              <a:rPr lang="en-US" smtClean="0"/>
              <a:t>11/30/13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C34C7-D3FC-4D77-AB33-B3E81D89981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FFD600-C661-4990-B547-3BA9376A67C2}" type="datetimeFigureOut">
              <a:rPr lang="en-US" smtClean="0"/>
              <a:t>11/30/13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C34C7-D3FC-4D77-AB33-B3E81D89981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2FFD600-C661-4990-B547-3BA9376A67C2}" type="datetimeFigureOut">
              <a:rPr lang="en-US" smtClean="0"/>
              <a:t>11/30/13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1C34C7-D3FC-4D77-AB33-B3E81D899811}"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2FFD600-C661-4990-B547-3BA9376A67C2}" type="datetimeFigureOut">
              <a:rPr lang="en-US" smtClean="0"/>
              <a:t>11/30/13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1C34C7-D3FC-4D77-AB33-B3E81D899811}"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FFD600-C661-4990-B547-3BA9376A67C2}" type="datetimeFigureOut">
              <a:rPr lang="en-US" smtClean="0"/>
              <a:t>11/30/13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1C34C7-D3FC-4D77-AB33-B3E81D89981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FFD600-C661-4990-B547-3BA9376A67C2}" type="datetimeFigureOut">
              <a:rPr lang="en-US" smtClean="0"/>
              <a:t>11/30/13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1C34C7-D3FC-4D77-AB33-B3E81D89981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02FFD600-C661-4990-B547-3BA9376A67C2}" type="datetimeFigureOut">
              <a:rPr lang="en-US" smtClean="0"/>
              <a:t>11/30/13</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E01C34C7-D3FC-4D77-AB33-B3E81D89981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02FFD600-C661-4990-B547-3BA9376A67C2}" type="datetimeFigureOut">
              <a:rPr lang="en-US" smtClean="0"/>
              <a:t>11/30/13</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E01C34C7-D3FC-4D77-AB33-B3E81D89981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FFD600-C661-4990-B547-3BA9376A67C2}" type="datetimeFigureOut">
              <a:rPr lang="en-US" smtClean="0"/>
              <a:t>11/30/13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C34C7-D3FC-4D77-AB33-B3E81D89981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FFD600-C661-4990-B547-3BA9376A67C2}" type="datetimeFigureOut">
              <a:rPr lang="en-US" smtClean="0"/>
              <a:t>11/30/13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C34C7-D3FC-4D77-AB33-B3E81D89981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jpeg"/><Relationship Id="rId1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2FFD600-C661-4990-B547-3BA9376A67C2}" type="datetimeFigureOut">
              <a:rPr lang="en-US" smtClean="0"/>
              <a:t>11/30/13</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E01C34C7-D3FC-4D77-AB33-B3E81D89981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www.corestandards.org/ELA-Literacy/RL/1/10/" TargetMode="External"/><Relationship Id="rId4" Type="http://schemas.openxmlformats.org/officeDocument/2006/relationships/hyperlink" Target="http://www.corestandards.org/ELA-Literacy/RL/2/4/" TargetMode="External"/><Relationship Id="rId5" Type="http://schemas.openxmlformats.org/officeDocument/2006/relationships/hyperlink" Target="http://www.corestandards.org/ELA-Literacy/RL/3/5/" TargetMode="External"/><Relationship Id="rId6" Type="http://schemas.openxmlformats.org/officeDocument/2006/relationships/hyperlink" Target="http://www.corestandards.org/ELA-Literacy/RL/4/5/" TargetMode="Externa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hyperlink" Target="http://www.ala.org/Template.cfm?Section=archive&amp;template=/contentmanagement/contentdisplay.cfm&amp;ContentID=63149" TargetMode="External"/><Relationship Id="rId4" Type="http://schemas.openxmlformats.org/officeDocument/2006/relationships/hyperlink" Target="http://listbuilder.scholastic.com/content/stores/LibraryStore/pages/images/SLW3.pdf"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133600"/>
            <a:ext cx="5723468" cy="1371600"/>
          </a:xfrm>
        </p:spPr>
        <p:txBody>
          <a:bodyPr>
            <a:noAutofit/>
          </a:bodyPr>
          <a:lstStyle/>
          <a:p>
            <a:r>
              <a:rPr lang="en-US" sz="5400" dirty="0" smtClean="0"/>
              <a:t>PTA and Our Library</a:t>
            </a:r>
            <a:endParaRPr lang="en-US" sz="5400" dirty="0"/>
          </a:p>
        </p:txBody>
      </p:sp>
      <p:sp>
        <p:nvSpPr>
          <p:cNvPr id="3" name="Subtitle 2"/>
          <p:cNvSpPr>
            <a:spLocks noGrp="1"/>
          </p:cNvSpPr>
          <p:nvPr>
            <p:ph type="subTitle" idx="1"/>
          </p:nvPr>
        </p:nvSpPr>
        <p:spPr>
          <a:xfrm>
            <a:off x="1676400" y="3505200"/>
            <a:ext cx="5762979" cy="2120462"/>
          </a:xfrm>
        </p:spPr>
        <p:txBody>
          <a:bodyPr>
            <a:normAutofit/>
          </a:bodyPr>
          <a:lstStyle/>
          <a:p>
            <a:r>
              <a:rPr lang="en-US" sz="4000" dirty="0" smtClean="0"/>
              <a:t>How You Can Help Make a Difference</a:t>
            </a:r>
            <a:endParaRPr lang="en-US" sz="4000" dirty="0"/>
          </a:p>
        </p:txBody>
      </p:sp>
    </p:spTree>
    <p:extLst>
      <p:ext uri="{BB962C8B-B14F-4D97-AF65-F5344CB8AC3E}">
        <p14:creationId xmlns:p14="http://schemas.microsoft.com/office/powerpoint/2010/main" val="419997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the School Librarian</a:t>
            </a:r>
            <a:endParaRPr lang="en-US" dirty="0"/>
          </a:p>
        </p:txBody>
      </p:sp>
      <p:sp>
        <p:nvSpPr>
          <p:cNvPr id="3" name="Content Placeholder 2"/>
          <p:cNvSpPr>
            <a:spLocks noGrp="1"/>
          </p:cNvSpPr>
          <p:nvPr>
            <p:ph idx="1"/>
          </p:nvPr>
        </p:nvSpPr>
        <p:spPr>
          <a:xfrm>
            <a:off x="1219200" y="1995985"/>
            <a:ext cx="3886200" cy="3824343"/>
          </a:xfrm>
        </p:spPr>
        <p:txBody>
          <a:bodyPr>
            <a:normAutofit fontScale="92500" lnSpcReduction="20000"/>
          </a:bodyPr>
          <a:lstStyle/>
          <a:p>
            <a:pPr marL="342900" indent="-342900">
              <a:buClr>
                <a:schemeClr val="tx1"/>
              </a:buClr>
              <a:buSzPct val="115000"/>
              <a:buFontTx/>
              <a:buChar char="•"/>
            </a:pPr>
            <a:r>
              <a:rPr lang="en-US" sz="2200" dirty="0"/>
              <a:t>Improve students performance on state achievement test. </a:t>
            </a:r>
          </a:p>
          <a:p>
            <a:pPr marL="342900" indent="-342900">
              <a:buClr>
                <a:schemeClr val="tx1"/>
              </a:buClr>
              <a:buSzPct val="115000"/>
              <a:buFontTx/>
              <a:buChar char="•"/>
            </a:pPr>
            <a:r>
              <a:rPr lang="en-US" sz="2200" dirty="0"/>
              <a:t>Enable students to develop skills to build knowledge and understanding.</a:t>
            </a:r>
          </a:p>
          <a:p>
            <a:pPr marL="342900" indent="-342900">
              <a:buClr>
                <a:schemeClr val="tx1"/>
              </a:buClr>
              <a:buSzPct val="115000"/>
              <a:buFontTx/>
              <a:buChar char="•"/>
            </a:pPr>
            <a:r>
              <a:rPr lang="en-US" sz="2200" dirty="0"/>
              <a:t>Play a key role in students learning through diverse information and resources</a:t>
            </a:r>
            <a:r>
              <a:rPr lang="en-US" sz="2200" dirty="0" smtClean="0"/>
              <a:t>.</a:t>
            </a:r>
          </a:p>
          <a:p>
            <a:pPr marL="0" indent="0">
              <a:buClr>
                <a:schemeClr val="tx1"/>
              </a:buClr>
              <a:buSzPct val="115000"/>
              <a:buNone/>
            </a:pPr>
            <a:endParaRPr lang="en-US" sz="2200" dirty="0" smtClean="0"/>
          </a:p>
          <a:p>
            <a:pPr marL="0" indent="0" algn="ctr">
              <a:buClr>
                <a:schemeClr val="tx1"/>
              </a:buClr>
              <a:buSzPct val="115000"/>
              <a:buNone/>
            </a:pPr>
            <a:r>
              <a:rPr lang="en-US" sz="2000" dirty="0"/>
              <a:t>"You can't have good education without good libraries, and you can't have good libraries without good staff." -- ALA</a:t>
            </a:r>
            <a:endParaRPr lang="en-US" sz="2200" dirty="0"/>
          </a:p>
          <a:p>
            <a:pPr marL="0" indent="0">
              <a:buNone/>
            </a:pPr>
            <a:endParaRPr lang="en-US" dirty="0"/>
          </a:p>
        </p:txBody>
      </p:sp>
      <p:pic>
        <p:nvPicPr>
          <p:cNvPr id="1026" name="Picture 2" descr="C:\Users\Lisa\AppData\Local\Microsoft\Windows\Temporary Internet Files\Content.IE5\3GG0EYH1\MP90042768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1981200"/>
            <a:ext cx="2404712" cy="393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438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60000">
            <a:off x="1079683" y="1550630"/>
            <a:ext cx="3064827" cy="1503037"/>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7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PTA</a:t>
            </a:r>
            <a:endParaRPr lang="en-US" sz="7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Content Placeholder 4"/>
          <p:cNvSpPr>
            <a:spLocks noGrp="1"/>
          </p:cNvSpPr>
          <p:nvPr>
            <p:ph idx="1"/>
          </p:nvPr>
        </p:nvSpPr>
        <p:spPr>
          <a:xfrm rot="60000">
            <a:off x="4725383" y="1149868"/>
            <a:ext cx="3149710" cy="4625489"/>
          </a:xfrm>
        </p:spPr>
        <p:txBody>
          <a:bodyPr>
            <a:normAutofit/>
          </a:bodyPr>
          <a:lstStyle/>
          <a:p>
            <a:pPr>
              <a:buClr>
                <a:schemeClr val="tx1"/>
              </a:buClr>
            </a:pPr>
            <a:endParaRPr lang="en-US" dirty="0" smtClean="0"/>
          </a:p>
          <a:p>
            <a:pPr>
              <a:buClr>
                <a:schemeClr val="tx1"/>
              </a:buClr>
            </a:pPr>
            <a:r>
              <a:rPr lang="en-US" dirty="0" smtClean="0"/>
              <a:t>We are asking for a $800 donation to update our library's resources.</a:t>
            </a:r>
          </a:p>
          <a:p>
            <a:pPr>
              <a:buClr>
                <a:schemeClr val="tx1"/>
              </a:buClr>
            </a:pPr>
            <a:r>
              <a:rPr lang="en-US" dirty="0" smtClean="0"/>
              <a:t>With </a:t>
            </a:r>
            <a:r>
              <a:rPr lang="en-US" dirty="0"/>
              <a:t>your help we will be able to </a:t>
            </a:r>
            <a:r>
              <a:rPr lang="en-US" dirty="0" smtClean="0"/>
              <a:t>purchase new books and media.</a:t>
            </a:r>
            <a:endParaRPr lang="en-US" dirty="0"/>
          </a:p>
          <a:p>
            <a:pPr>
              <a:buClr>
                <a:schemeClr val="tx1"/>
              </a:buClr>
            </a:pPr>
            <a:r>
              <a:rPr lang="en-US" dirty="0"/>
              <a:t>Updated </a:t>
            </a:r>
            <a:r>
              <a:rPr lang="en-US" dirty="0" smtClean="0"/>
              <a:t>resources </a:t>
            </a:r>
            <a:r>
              <a:rPr lang="en-US" dirty="0"/>
              <a:t>will better meet the needs of our </a:t>
            </a:r>
            <a:r>
              <a:rPr lang="en-US" dirty="0" smtClean="0"/>
              <a:t>students.</a:t>
            </a:r>
            <a:endParaRPr lang="en-US" dirty="0"/>
          </a:p>
          <a:p>
            <a:endParaRPr lang="en-US" dirty="0"/>
          </a:p>
        </p:txBody>
      </p:sp>
      <p:sp>
        <p:nvSpPr>
          <p:cNvPr id="6" name="Text Placeholder 5"/>
          <p:cNvSpPr>
            <a:spLocks noGrp="1"/>
          </p:cNvSpPr>
          <p:nvPr>
            <p:ph type="body" sz="half" idx="2"/>
          </p:nvPr>
        </p:nvSpPr>
        <p:spPr>
          <a:xfrm rot="-60000">
            <a:off x="1161096" y="3226846"/>
            <a:ext cx="3048891" cy="2100400"/>
          </a:xfrm>
        </p:spPr>
        <p:txBody>
          <a:bodyPr/>
          <a:lstStyle/>
          <a:p>
            <a:r>
              <a:rPr lang="en-US" dirty="0" smtClean="0"/>
              <a:t>YOUR </a:t>
            </a:r>
            <a:r>
              <a:rPr lang="en-US" sz="4400" dirty="0" smtClean="0"/>
              <a:t>SUPPORT</a:t>
            </a:r>
            <a:r>
              <a:rPr lang="en-US" dirty="0" smtClean="0"/>
              <a:t> MATTERS</a:t>
            </a:r>
            <a:endParaRPr lang="en-US" dirty="0"/>
          </a:p>
        </p:txBody>
      </p:sp>
    </p:spTree>
    <p:extLst>
      <p:ext uri="{BB962C8B-B14F-4D97-AF65-F5344CB8AC3E}">
        <p14:creationId xmlns:p14="http://schemas.microsoft.com/office/powerpoint/2010/main" val="120757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Collections Current Status</a:t>
            </a:r>
            <a:endParaRPr lang="en-US" dirty="0"/>
          </a:p>
        </p:txBody>
      </p:sp>
      <p:sp>
        <p:nvSpPr>
          <p:cNvPr id="3" name="Content Placeholder 2"/>
          <p:cNvSpPr>
            <a:spLocks noGrp="1"/>
          </p:cNvSpPr>
          <p:nvPr>
            <p:ph idx="1"/>
          </p:nvPr>
        </p:nvSpPr>
        <p:spPr>
          <a:xfrm>
            <a:off x="1143000" y="2119256"/>
            <a:ext cx="6934200" cy="3976744"/>
          </a:xfrm>
        </p:spPr>
        <p:txBody>
          <a:bodyPr/>
          <a:lstStyle/>
          <a:p>
            <a:r>
              <a:rPr lang="en-US" dirty="0" smtClean="0"/>
              <a:t> The median age of the books &amp; videos in the collection is 1998.  (out dated material)</a:t>
            </a:r>
          </a:p>
          <a:p>
            <a:pPr marL="0" indent="0">
              <a:buNone/>
            </a:pPr>
            <a:endParaRPr lang="en-US" dirty="0" smtClean="0"/>
          </a:p>
          <a:p>
            <a:r>
              <a:rPr lang="en-US" dirty="0" smtClean="0"/>
              <a:t> 302 Poetry titles in current collection</a:t>
            </a:r>
          </a:p>
          <a:p>
            <a:pPr marL="0" indent="0">
              <a:buNone/>
            </a:pPr>
            <a:endParaRPr lang="en-US" dirty="0"/>
          </a:p>
          <a:p>
            <a:r>
              <a:rPr lang="en-US" dirty="0" smtClean="0"/>
              <a:t> 3 Poetry audio-visuals</a:t>
            </a:r>
            <a:endParaRPr lang="en-US" dirty="0"/>
          </a:p>
        </p:txBody>
      </p:sp>
      <p:pic>
        <p:nvPicPr>
          <p:cNvPr id="4" name="Picture 3" descr="stk19948boj.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0" y="4191000"/>
            <a:ext cx="2569583" cy="1682570"/>
          </a:xfrm>
          <a:prstGeom prst="rect">
            <a:avLst/>
          </a:prstGeom>
        </p:spPr>
      </p:pic>
    </p:spTree>
    <p:extLst>
      <p:ext uri="{BB962C8B-B14F-4D97-AF65-F5344CB8AC3E}">
        <p14:creationId xmlns:p14="http://schemas.microsoft.com/office/powerpoint/2010/main" val="357521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935018"/>
          </a:xfrm>
        </p:spPr>
        <p:txBody>
          <a:bodyPr/>
          <a:lstStyle/>
          <a:p>
            <a:r>
              <a:rPr lang="en-US" dirty="0" smtClean="0"/>
              <a:t>Standards and Guidelines</a:t>
            </a:r>
            <a:endParaRPr lang="en-US" dirty="0"/>
          </a:p>
        </p:txBody>
      </p:sp>
      <p:sp>
        <p:nvSpPr>
          <p:cNvPr id="3" name="Content Placeholder 2"/>
          <p:cNvSpPr>
            <a:spLocks noGrp="1"/>
          </p:cNvSpPr>
          <p:nvPr>
            <p:ph idx="1"/>
          </p:nvPr>
        </p:nvSpPr>
        <p:spPr>
          <a:xfrm>
            <a:off x="1463040" y="1828800"/>
            <a:ext cx="6196405" cy="3894269"/>
          </a:xfrm>
        </p:spPr>
        <p:txBody>
          <a:bodyPr>
            <a:normAutofit fontScale="62500" lnSpcReduction="20000"/>
          </a:bodyPr>
          <a:lstStyle/>
          <a:p>
            <a:r>
              <a:rPr lang="en-US" dirty="0" smtClean="0"/>
              <a:t> </a:t>
            </a:r>
            <a:r>
              <a:rPr lang="en-US" dirty="0">
                <a:hlinkClick r:id="rId3"/>
              </a:rPr>
              <a:t>CCSS.ELA-Literacy.RL.1.10</a:t>
            </a:r>
            <a:r>
              <a:rPr lang="en-US" dirty="0"/>
              <a:t> With prompting and support, read prose and poetry of appropriate </a:t>
            </a:r>
            <a:r>
              <a:rPr lang="en-US" dirty="0" smtClean="0"/>
              <a:t>complexity.</a:t>
            </a:r>
          </a:p>
          <a:p>
            <a:pPr marL="0" indent="0">
              <a:buNone/>
            </a:pPr>
            <a:endParaRPr lang="en-US" dirty="0" smtClean="0"/>
          </a:p>
          <a:p>
            <a:pPr marL="0" indent="0">
              <a:buNone/>
            </a:pPr>
            <a:endParaRPr lang="en-US" dirty="0" smtClean="0"/>
          </a:p>
          <a:p>
            <a:r>
              <a:rPr lang="en-US" dirty="0"/>
              <a:t> </a:t>
            </a:r>
            <a:r>
              <a:rPr lang="en-US" dirty="0">
                <a:hlinkClick r:id="rId4"/>
              </a:rPr>
              <a:t>CCSS.ELA-Literacy.RL.2.4</a:t>
            </a:r>
            <a:r>
              <a:rPr lang="en-US" dirty="0"/>
              <a:t> Describe how words and phrases (e.g., regular beats, alliteration, rhymes, repeated lines) supply rhythm and meaning in a story, poem, or song</a:t>
            </a:r>
            <a:r>
              <a:rPr lang="en-US" dirty="0" smtClean="0"/>
              <a:t>.</a:t>
            </a:r>
          </a:p>
          <a:p>
            <a:pPr marL="0" indent="0">
              <a:buNone/>
            </a:pPr>
            <a:endParaRPr lang="en-US" dirty="0" smtClean="0"/>
          </a:p>
          <a:p>
            <a:r>
              <a:rPr lang="en-US" dirty="0"/>
              <a:t> </a:t>
            </a:r>
            <a:r>
              <a:rPr lang="en-US" dirty="0">
                <a:hlinkClick r:id="rId5"/>
              </a:rPr>
              <a:t>CCSS.ELA-Literacy.RL.3.5</a:t>
            </a:r>
            <a:r>
              <a:rPr lang="en-US" dirty="0"/>
              <a:t> Refer to parts of stories, dramas, and poems when writing or speaking about a text, using terms such as chapter, scene, and stanza; describe how each successive part builds on earlier sections</a:t>
            </a:r>
            <a:r>
              <a:rPr lang="en-US" dirty="0" smtClean="0"/>
              <a:t>.</a:t>
            </a:r>
          </a:p>
          <a:p>
            <a:pPr marL="0" indent="0">
              <a:buNone/>
            </a:pPr>
            <a:endParaRPr lang="en-US" dirty="0" smtClean="0"/>
          </a:p>
          <a:p>
            <a:r>
              <a:rPr lang="en-US" dirty="0"/>
              <a:t> </a:t>
            </a:r>
            <a:r>
              <a:rPr lang="en-US" dirty="0">
                <a:hlinkClick r:id="rId6"/>
              </a:rPr>
              <a:t>CCSS.ELA-Literacy.RL.4.5</a:t>
            </a:r>
            <a:r>
              <a:rPr lang="en-US" dirty="0"/>
              <a:t> Explain major differences between poems, drama, and prose, and refer to the structural elements of poems (e.g., verse, rhythm, meter) and drama (e.g., casts of characters, settings, descriptions, dialogue, stage directions) when writing or speaking about a text.</a:t>
            </a:r>
          </a:p>
        </p:txBody>
      </p:sp>
    </p:spTree>
    <p:extLst>
      <p:ext uri="{BB962C8B-B14F-4D97-AF65-F5344CB8AC3E}">
        <p14:creationId xmlns:p14="http://schemas.microsoft.com/office/powerpoint/2010/main" val="4289848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of Materials</a:t>
            </a:r>
            <a:endParaRPr lang="en-US" dirty="0"/>
          </a:p>
        </p:txBody>
      </p:sp>
      <p:sp>
        <p:nvSpPr>
          <p:cNvPr id="3" name="Content Placeholder 2"/>
          <p:cNvSpPr>
            <a:spLocks noGrp="1"/>
          </p:cNvSpPr>
          <p:nvPr>
            <p:ph idx="1"/>
          </p:nvPr>
        </p:nvSpPr>
        <p:spPr>
          <a:xfrm>
            <a:off x="1295400" y="1981200"/>
            <a:ext cx="6196405" cy="1143000"/>
          </a:xfrm>
        </p:spPr>
        <p:txBody>
          <a:bodyPr>
            <a:normAutofit/>
          </a:bodyPr>
          <a:lstStyle/>
          <a:p>
            <a:r>
              <a:rPr lang="en-US" sz="1600" dirty="0" smtClean="0"/>
              <a:t>Instructors were asked regarding their curriculum needs and submitted requests for 41 resource needs that coincide with their curriculum and poetry.</a:t>
            </a:r>
          </a:p>
          <a:p>
            <a:pPr marL="0" indent="0">
              <a:buNone/>
            </a:pPr>
            <a:endParaRPr lang="en-US" sz="1800" dirty="0"/>
          </a:p>
        </p:txBody>
      </p:sp>
      <p:pic>
        <p:nvPicPr>
          <p:cNvPr id="4" name="Picture 3" descr="Screen Shot 2013-04-28 at 5.46.0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124200"/>
            <a:ext cx="2133600" cy="2743200"/>
          </a:xfrm>
          <a:prstGeom prst="rect">
            <a:avLst/>
          </a:prstGeom>
        </p:spPr>
      </p:pic>
      <p:sp>
        <p:nvSpPr>
          <p:cNvPr id="5" name="TextBox 4"/>
          <p:cNvSpPr txBox="1"/>
          <p:nvPr/>
        </p:nvSpPr>
        <p:spPr>
          <a:xfrm>
            <a:off x="3886200" y="3505200"/>
            <a:ext cx="3581400" cy="1815882"/>
          </a:xfrm>
          <a:prstGeom prst="rect">
            <a:avLst/>
          </a:prstGeom>
          <a:noFill/>
        </p:spPr>
        <p:txBody>
          <a:bodyPr wrap="square" rtlCol="0">
            <a:spAutoFit/>
          </a:bodyPr>
          <a:lstStyle/>
          <a:p>
            <a:r>
              <a:rPr lang="en-US" sz="1400" dirty="0" smtClean="0"/>
              <a:t>According to the 2012 School Library Journal’s average book/resource prices, 27 hardcover texts would cost $523.00, four  trade paperbacks would be $47.92, before the addition of Media resources such as </a:t>
            </a:r>
            <a:r>
              <a:rPr lang="en-US" sz="1400" dirty="0" err="1" smtClean="0"/>
              <a:t>Ebooks</a:t>
            </a:r>
            <a:r>
              <a:rPr lang="en-US" sz="1400" dirty="0" smtClean="0"/>
              <a:t>, Audio books, and cross-curricular web sites that synthesize the instruction together. </a:t>
            </a:r>
            <a:endParaRPr lang="en-US" sz="1400" dirty="0"/>
          </a:p>
        </p:txBody>
      </p:sp>
    </p:spTree>
    <p:extLst>
      <p:ext uri="{BB962C8B-B14F-4D97-AF65-F5344CB8AC3E}">
        <p14:creationId xmlns:p14="http://schemas.microsoft.com/office/powerpoint/2010/main" val="349312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the Students</a:t>
            </a:r>
            <a:endParaRPr lang="en-US" dirty="0"/>
          </a:p>
        </p:txBody>
      </p:sp>
      <p:pic>
        <p:nvPicPr>
          <p:cNvPr id="6" name="Content Placeholder 5" descr="Screen Shot 2013-04-28 at 6.45.26 PM.png"/>
          <p:cNvPicPr>
            <a:picLocks noGrp="1" noChangeAspect="1"/>
          </p:cNvPicPr>
          <p:nvPr>
            <p:ph idx="1"/>
          </p:nvPr>
        </p:nvPicPr>
        <p:blipFill>
          <a:blip r:embed="rId3">
            <a:extLst>
              <a:ext uri="{28A0092B-C50C-407E-A947-70E740481C1C}">
                <a14:useLocalDpi xmlns:a14="http://schemas.microsoft.com/office/drawing/2010/main" val="0"/>
              </a:ext>
            </a:extLst>
          </a:blip>
          <a:srcRect t="-18365" b="-18365"/>
          <a:stretch>
            <a:fillRect/>
          </a:stretch>
        </p:blipFill>
        <p:spPr>
          <a:xfrm rot="20055550">
            <a:off x="960677" y="1508049"/>
            <a:ext cx="1052726" cy="1857281"/>
          </a:xfrm>
        </p:spPr>
      </p:pic>
      <p:pic>
        <p:nvPicPr>
          <p:cNvPr id="7" name="Picture 6" descr="Screen Shot 2013-04-28 at 6.46.4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0" y="2514600"/>
            <a:ext cx="1054100" cy="1455661"/>
          </a:xfrm>
          <a:prstGeom prst="rect">
            <a:avLst/>
          </a:prstGeom>
        </p:spPr>
      </p:pic>
      <p:pic>
        <p:nvPicPr>
          <p:cNvPr id="8" name="Picture 7" descr="Screen Shot 2013-04-28 at 6.44.31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048000"/>
            <a:ext cx="965200" cy="1321294"/>
          </a:xfrm>
          <a:prstGeom prst="rect">
            <a:avLst/>
          </a:prstGeom>
        </p:spPr>
      </p:pic>
      <p:pic>
        <p:nvPicPr>
          <p:cNvPr id="9" name="Picture 8" descr="Screen Shot 2013-04-28 at 6.43.41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66369">
            <a:off x="6995767" y="4000687"/>
            <a:ext cx="1109854" cy="1282700"/>
          </a:xfrm>
          <a:prstGeom prst="rect">
            <a:avLst/>
          </a:prstGeom>
        </p:spPr>
      </p:pic>
      <p:pic>
        <p:nvPicPr>
          <p:cNvPr id="10" name="Picture 9" descr="Screen Shot 2013-04-28 at 6.42.49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53122">
            <a:off x="1060513" y="4478104"/>
            <a:ext cx="1085477" cy="1219074"/>
          </a:xfrm>
          <a:prstGeom prst="rect">
            <a:avLst/>
          </a:prstGeom>
        </p:spPr>
      </p:pic>
      <p:sp>
        <p:nvSpPr>
          <p:cNvPr id="11" name="TextBox 10"/>
          <p:cNvSpPr txBox="1"/>
          <p:nvPr/>
        </p:nvSpPr>
        <p:spPr>
          <a:xfrm>
            <a:off x="2133600" y="2286000"/>
            <a:ext cx="4953000" cy="2554545"/>
          </a:xfrm>
          <a:prstGeom prst="rect">
            <a:avLst/>
          </a:prstGeom>
          <a:noFill/>
        </p:spPr>
        <p:txBody>
          <a:bodyPr wrap="square" rtlCol="0">
            <a:spAutoFit/>
          </a:bodyPr>
          <a:lstStyle/>
          <a:p>
            <a:pPr marL="285750" indent="-285750" algn="ctr">
              <a:buFont typeface="Arial"/>
              <a:buChar char="•"/>
            </a:pPr>
            <a:r>
              <a:rPr lang="en-US" sz="2000" dirty="0" smtClean="0"/>
              <a:t>Diversity</a:t>
            </a:r>
          </a:p>
          <a:p>
            <a:pPr marL="285750" indent="-285750" algn="ctr">
              <a:buFont typeface="Arial"/>
              <a:buChar char="•"/>
            </a:pPr>
            <a:r>
              <a:rPr lang="en-US" sz="2000" dirty="0" smtClean="0"/>
              <a:t>Bilingualism</a:t>
            </a:r>
          </a:p>
          <a:p>
            <a:pPr marL="285750" indent="-285750" algn="ctr">
              <a:buFont typeface="Arial"/>
              <a:buChar char="•"/>
            </a:pPr>
            <a:r>
              <a:rPr lang="en-US" sz="2000" dirty="0" smtClean="0"/>
              <a:t>Cross-Curricular</a:t>
            </a:r>
          </a:p>
          <a:p>
            <a:pPr marL="285750" indent="-285750" algn="ctr">
              <a:buFont typeface="Arial"/>
              <a:buChar char="•"/>
            </a:pPr>
            <a:r>
              <a:rPr lang="en-US" sz="2000" dirty="0" smtClean="0"/>
              <a:t>Timeless authors</a:t>
            </a:r>
          </a:p>
          <a:p>
            <a:pPr marL="285750" indent="-285750" algn="ctr">
              <a:buFont typeface="Arial"/>
              <a:buChar char="•"/>
            </a:pPr>
            <a:r>
              <a:rPr lang="en-US" sz="2000" dirty="0" smtClean="0"/>
              <a:t>Variety of poetry forms</a:t>
            </a:r>
          </a:p>
          <a:p>
            <a:pPr marL="285750" indent="-285750" algn="ctr">
              <a:buFont typeface="Arial"/>
              <a:buChar char="•"/>
            </a:pPr>
            <a:r>
              <a:rPr lang="en-US" sz="2000" dirty="0" smtClean="0"/>
              <a:t>Rebus-style for visual recognition</a:t>
            </a:r>
          </a:p>
          <a:p>
            <a:pPr marL="285750" indent="-285750" algn="ctr">
              <a:buFont typeface="Arial"/>
              <a:buChar char="•"/>
            </a:pPr>
            <a:r>
              <a:rPr lang="en-US" sz="2000" dirty="0" smtClean="0"/>
              <a:t>Various learning styles accommodated</a:t>
            </a:r>
          </a:p>
          <a:p>
            <a:pPr marL="285750" indent="-285750" algn="ctr">
              <a:buFont typeface="Arial"/>
              <a:buChar char="•"/>
            </a:pPr>
            <a:r>
              <a:rPr lang="en-US" sz="2000" dirty="0" smtClean="0"/>
              <a:t>Flexible definitions of poetry represented</a:t>
            </a:r>
          </a:p>
        </p:txBody>
      </p:sp>
    </p:spTree>
    <p:extLst>
      <p:ext uri="{BB962C8B-B14F-4D97-AF65-F5344CB8AC3E}">
        <p14:creationId xmlns:p14="http://schemas.microsoft.com/office/powerpoint/2010/main" val="4108676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 Cited</a:t>
            </a:r>
            <a:endParaRPr lang="en-US" dirty="0"/>
          </a:p>
        </p:txBody>
      </p:sp>
      <p:sp>
        <p:nvSpPr>
          <p:cNvPr id="3" name="Content Placeholder 2"/>
          <p:cNvSpPr>
            <a:spLocks noGrp="1"/>
          </p:cNvSpPr>
          <p:nvPr>
            <p:ph idx="1"/>
          </p:nvPr>
        </p:nvSpPr>
        <p:spPr>
          <a:xfrm>
            <a:off x="914400" y="2119256"/>
            <a:ext cx="7239000" cy="3824343"/>
          </a:xfrm>
        </p:spPr>
        <p:txBody>
          <a:bodyPr/>
          <a:lstStyle/>
          <a:p>
            <a:pPr marL="0" indent="0">
              <a:buNone/>
            </a:pPr>
            <a:r>
              <a:rPr lang="en-US" sz="1100" dirty="0" smtClean="0"/>
              <a:t>ALA. “</a:t>
            </a:r>
            <a:r>
              <a:rPr lang="en-US" sz="1100" i="1" dirty="0" smtClean="0"/>
              <a:t>A Message to American Library </a:t>
            </a:r>
            <a:r>
              <a:rPr lang="en-US" sz="1100" i="1" dirty="0" err="1" smtClean="0"/>
              <a:t>Assocition</a:t>
            </a:r>
            <a:r>
              <a:rPr lang="en-US" sz="1100" i="1" dirty="0" smtClean="0"/>
              <a:t> Members” </a:t>
            </a:r>
            <a:r>
              <a:rPr lang="en-US" sz="1100" dirty="0" smtClean="0"/>
              <a:t>Web 25 Apr. 2013.</a:t>
            </a:r>
          </a:p>
          <a:p>
            <a:pPr marL="0" indent="0">
              <a:buNone/>
            </a:pPr>
            <a:r>
              <a:rPr lang="en-US" sz="1100" dirty="0">
                <a:hlinkClick r:id="rId3"/>
              </a:rPr>
              <a:t>http://www.ala.org/Template.cfm?Section=archive&amp;template=/</a:t>
            </a:r>
            <a:r>
              <a:rPr lang="en-US" sz="1100" dirty="0" smtClean="0">
                <a:hlinkClick r:id="rId3"/>
              </a:rPr>
              <a:t>contentmanagement/contentdisplay.cfm&amp;ContentID=63149</a:t>
            </a:r>
            <a:endParaRPr lang="en-US" sz="1100" dirty="0" smtClean="0"/>
          </a:p>
          <a:p>
            <a:pPr marL="0" indent="0">
              <a:buNone/>
            </a:pPr>
            <a:endParaRPr lang="en-US" sz="1100" dirty="0" smtClean="0"/>
          </a:p>
          <a:p>
            <a:pPr marL="0" indent="0">
              <a:buNone/>
            </a:pPr>
            <a:r>
              <a:rPr lang="en-US" sz="1100" dirty="0" smtClean="0"/>
              <a:t>Harvey II, Carl A. "We Can Open The Window To The World." </a:t>
            </a:r>
            <a:r>
              <a:rPr lang="en-US" sz="1100" i="1" dirty="0" smtClean="0"/>
              <a:t>Knowledge Quest</a:t>
            </a:r>
            <a:r>
              <a:rPr lang="en-US" sz="1100" dirty="0" smtClean="0"/>
              <a:t> 37.5 (2009): 26-29. </a:t>
            </a:r>
            <a:r>
              <a:rPr lang="en-US" sz="1100" i="1" dirty="0" smtClean="0"/>
              <a:t>Academic Search Complete</a:t>
            </a:r>
            <a:r>
              <a:rPr lang="en-US" sz="1100" dirty="0" smtClean="0"/>
              <a:t>. Web. 25 Apr. 2013.</a:t>
            </a:r>
          </a:p>
          <a:p>
            <a:pPr marL="0" indent="0">
              <a:buNone/>
            </a:pPr>
            <a:endParaRPr lang="en-US" sz="1100" dirty="0"/>
          </a:p>
          <a:p>
            <a:pPr marL="0" indent="0">
              <a:buNone/>
            </a:pPr>
            <a:r>
              <a:rPr lang="en-US" sz="1100" dirty="0"/>
              <a:t>Miller, Rebecca T. "Fuel For Your Fire.</a:t>
            </a:r>
            <a:r>
              <a:rPr lang="en-US" sz="1100" i="1" dirty="0"/>
              <a:t>" School Library Journal </a:t>
            </a:r>
            <a:r>
              <a:rPr lang="en-US" sz="1100" dirty="0"/>
              <a:t>58.3 (2012): 11. </a:t>
            </a:r>
            <a:r>
              <a:rPr lang="en-US" sz="1100" i="1" dirty="0"/>
              <a:t>Vocational and Career Collection</a:t>
            </a:r>
            <a:r>
              <a:rPr lang="en-US" sz="1100" dirty="0"/>
              <a:t>. Web. 28 Apr. 2013.</a:t>
            </a:r>
            <a:endParaRPr lang="en-US" sz="1100" dirty="0" smtClean="0"/>
          </a:p>
          <a:p>
            <a:pPr marL="0" indent="0">
              <a:buNone/>
            </a:pPr>
            <a:endParaRPr lang="en-US" sz="1100" dirty="0" smtClean="0"/>
          </a:p>
          <a:p>
            <a:pPr marL="0" indent="0">
              <a:buNone/>
            </a:pPr>
            <a:r>
              <a:rPr lang="en-US" sz="1100" dirty="0"/>
              <a:t>National Governors Association Center for Best Practices, Council of Chief State School </a:t>
            </a:r>
            <a:r>
              <a:rPr lang="en-US" sz="1100" dirty="0" smtClean="0"/>
              <a:t>Officers</a:t>
            </a:r>
            <a:r>
              <a:rPr lang="en-US" sz="1100" dirty="0"/>
              <a:t>. “</a:t>
            </a:r>
            <a:r>
              <a:rPr lang="en-US" sz="1100" i="1" dirty="0"/>
              <a:t>Common Core State </a:t>
            </a:r>
            <a:r>
              <a:rPr lang="en-US" sz="1100" i="1" dirty="0" smtClean="0"/>
              <a:t>Standards” </a:t>
            </a:r>
            <a:r>
              <a:rPr lang="en-US" sz="1100" dirty="0" smtClean="0"/>
              <a:t>National </a:t>
            </a:r>
            <a:r>
              <a:rPr lang="en-US" sz="1100" dirty="0"/>
              <a:t>Governors Association Center for Best Practices, Council of Chief State School Officers, Washington D.C</a:t>
            </a:r>
            <a:r>
              <a:rPr lang="en-US" sz="1100" dirty="0" smtClean="0"/>
              <a:t>. (2010). Web. 27 Apr. 2013.</a:t>
            </a:r>
          </a:p>
          <a:p>
            <a:pPr marL="0" indent="0">
              <a:buNone/>
            </a:pPr>
            <a:endParaRPr lang="en-US" sz="1100" i="1" dirty="0" smtClean="0"/>
          </a:p>
          <a:p>
            <a:pPr marL="0" indent="0">
              <a:buNone/>
            </a:pPr>
            <a:r>
              <a:rPr lang="en-US" sz="1100" dirty="0" smtClean="0"/>
              <a:t>Scholastic. “School Libraries Work!” </a:t>
            </a:r>
            <a:r>
              <a:rPr lang="en-US" sz="1100" i="1" dirty="0" smtClean="0"/>
              <a:t>Scholastic</a:t>
            </a:r>
            <a:r>
              <a:rPr lang="en-US" sz="1100" dirty="0" smtClean="0"/>
              <a:t>. 2008: 28p.</a:t>
            </a:r>
            <a:r>
              <a:rPr lang="en-US" sz="1100" i="1" dirty="0" smtClean="0"/>
              <a:t> </a:t>
            </a:r>
            <a:r>
              <a:rPr lang="en-US" sz="1100" dirty="0" smtClean="0"/>
              <a:t>Web. 25 Apr. 2013. </a:t>
            </a:r>
            <a:r>
              <a:rPr lang="en-US" sz="1100" dirty="0" smtClean="0">
                <a:hlinkClick r:id="rId4"/>
              </a:rPr>
              <a:t>http</a:t>
            </a:r>
            <a:r>
              <a:rPr lang="en-US" sz="1100" dirty="0">
                <a:hlinkClick r:id="rId4"/>
              </a:rPr>
              <a:t>://</a:t>
            </a:r>
            <a:r>
              <a:rPr lang="en-US" sz="1100" dirty="0" smtClean="0">
                <a:hlinkClick r:id="rId4"/>
              </a:rPr>
              <a:t>listbuilder.scholastic.com/content/stores/LibraryStore/pages/images/SLW3.pdf</a:t>
            </a:r>
            <a:endParaRPr lang="en-US" sz="1100" dirty="0" smtClean="0"/>
          </a:p>
          <a:p>
            <a:pPr marL="0" indent="0">
              <a:buNone/>
            </a:pPr>
            <a:endParaRPr lang="en-US" sz="1100" dirty="0" smtClean="0"/>
          </a:p>
          <a:p>
            <a:pPr marL="0" indent="0">
              <a:buNone/>
            </a:pPr>
            <a:r>
              <a:rPr lang="en-US" sz="1100" dirty="0" smtClean="0"/>
              <a:t>Todd, Ross J.1. "School Libraries And The Development Of Intellectual Agency: Evidence From New Jersey." </a:t>
            </a:r>
            <a:r>
              <a:rPr lang="en-US" sz="1100" i="1" dirty="0" smtClean="0"/>
              <a:t>School Library Research</a:t>
            </a:r>
            <a:r>
              <a:rPr lang="en-US" sz="1100" dirty="0" smtClean="0"/>
              <a:t> 15.(2012): 1-29. </a:t>
            </a:r>
            <a:r>
              <a:rPr lang="en-US" sz="1100" i="1" dirty="0" smtClean="0"/>
              <a:t>Library 	Literature &amp; Information Science Full Text (H.W. Wilson)</a:t>
            </a:r>
            <a:r>
              <a:rPr lang="en-US" sz="1100" dirty="0" smtClean="0"/>
              <a:t>. Web. 25  Apr. 2013.</a:t>
            </a:r>
          </a:p>
          <a:p>
            <a:pPr marL="0" indent="0">
              <a:buNone/>
            </a:pPr>
            <a:endParaRPr lang="en-US" sz="1200" dirty="0" smtClean="0"/>
          </a:p>
          <a:p>
            <a:pPr marL="0" indent="0">
              <a:buNone/>
            </a:pPr>
            <a:endParaRPr lang="en-US" sz="1400" dirty="0"/>
          </a:p>
        </p:txBody>
      </p:sp>
    </p:spTree>
    <p:extLst>
      <p:ext uri="{BB962C8B-B14F-4D97-AF65-F5344CB8AC3E}">
        <p14:creationId xmlns:p14="http://schemas.microsoft.com/office/powerpoint/2010/main" val="2359007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Standard </a:t>
            </a:r>
            <a:r>
              <a:rPr lang="en-US" sz="3200" b="1" dirty="0" smtClean="0"/>
              <a:t>4 </a:t>
            </a:r>
            <a:r>
              <a:rPr lang="en-US" sz="3200" b="1" dirty="0"/>
              <a:t>– </a:t>
            </a:r>
            <a:r>
              <a:rPr lang="en-US" sz="3200" b="1" dirty="0" smtClean="0"/>
              <a:t>Advocacy and Leadership</a:t>
            </a:r>
            <a:endParaRPr lang="en-US" sz="3200" b="1" dirty="0"/>
          </a:p>
        </p:txBody>
      </p:sp>
      <p:sp>
        <p:nvSpPr>
          <p:cNvPr id="3" name="Content Placeholder 2"/>
          <p:cNvSpPr>
            <a:spLocks noGrp="1"/>
          </p:cNvSpPr>
          <p:nvPr>
            <p:ph idx="1"/>
          </p:nvPr>
        </p:nvSpPr>
        <p:spPr>
          <a:xfrm>
            <a:off x="1295400" y="2133600"/>
            <a:ext cx="6196405" cy="3603812"/>
          </a:xfrm>
        </p:spPr>
        <p:txBody>
          <a:bodyPr>
            <a:normAutofit/>
          </a:bodyPr>
          <a:lstStyle/>
          <a:p>
            <a:pPr marL="0" indent="0" algn="ctr">
              <a:buNone/>
            </a:pPr>
            <a:r>
              <a:rPr lang="en-US" sz="4400" b="1" dirty="0"/>
              <a:t>4</a:t>
            </a:r>
            <a:r>
              <a:rPr lang="en-US" sz="4400" b="1" dirty="0" smtClean="0"/>
              <a:t>.4   Advocacy</a:t>
            </a:r>
            <a:endParaRPr lang="en-US" sz="4400" b="1" dirty="0" smtClean="0"/>
          </a:p>
        </p:txBody>
      </p:sp>
    </p:spTree>
    <p:extLst>
      <p:ext uri="{BB962C8B-B14F-4D97-AF65-F5344CB8AC3E}">
        <p14:creationId xmlns:p14="http://schemas.microsoft.com/office/powerpoint/2010/main" val="16253275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1825</TotalTime>
  <Words>1401</Words>
  <Application>Microsoft Macintosh PowerPoint</Application>
  <PresentationFormat>On-screen Show (4:3)</PresentationFormat>
  <Paragraphs>96</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Pushpin</vt:lpstr>
      <vt:lpstr>PTA and Our Library</vt:lpstr>
      <vt:lpstr>Role of the School Librarian</vt:lpstr>
      <vt:lpstr>PTA</vt:lpstr>
      <vt:lpstr>Collections Current Status</vt:lpstr>
      <vt:lpstr>Standards and Guidelines</vt:lpstr>
      <vt:lpstr>Cost of Materials</vt:lpstr>
      <vt:lpstr>Benefits the Students</vt:lpstr>
      <vt:lpstr>Works Cited</vt:lpstr>
      <vt:lpstr>Standard 4 – Advocacy and Leadership</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PTA and Our Library</dc:title>
  <dc:creator>Lisa</dc:creator>
  <cp:lastModifiedBy>The American School Foundation</cp:lastModifiedBy>
  <cp:revision>36</cp:revision>
  <dcterms:created xsi:type="dcterms:W3CDTF">2013-04-25T12:25:14Z</dcterms:created>
  <dcterms:modified xsi:type="dcterms:W3CDTF">2013-12-01T02:50:33Z</dcterms:modified>
</cp:coreProperties>
</file>